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59" r:id="rId10"/>
    <p:sldId id="273" r:id="rId11"/>
    <p:sldId id="274" r:id="rId12"/>
    <p:sldId id="275" r:id="rId13"/>
    <p:sldId id="276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100" d="100"/>
          <a:sy n="100" d="100"/>
        </p:scale>
        <p:origin x="-190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C012E-7CA6-416D-8739-50CFC5A1CB4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28600-60E2-434D-882A-C68A5F6BE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8600-60E2-434D-882A-C68A5F6BEE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6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8600-60E2-434D-882A-C68A5F6BEE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6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505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8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8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9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6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9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F0BA5C-293F-4298-8148-F06248FC48BE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281A-6D22-40C9-B7A3-9618B96C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5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hyperlink" Target="https://ru.wikipedia.org/wiki/%D0%A4%D0%B0%D0%B9%D0%BB:Dickschicht.jp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u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151409" cy="1139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2929" y="305361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i="1" dirty="0" smtClean="0"/>
              <a:t>თბილისის სახელმწიფო უნივერსიტეტის ზუსტ და საბუნებისმეტყველო მეცნიერებათა ფაკულტეტის ფიზიკის მიმართულება </a:t>
            </a:r>
            <a:endParaRPr lang="en-US" sz="2000" b="1" i="1" dirty="0" smtClean="0"/>
          </a:p>
          <a:p>
            <a:pPr algn="ctr"/>
            <a:r>
              <a:rPr lang="ka-GE" sz="2000" dirty="0" smtClean="0"/>
              <a:t> 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7712" y="2843098"/>
            <a:ext cx="831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i="1" dirty="0" smtClean="0">
                <a:solidFill>
                  <a:srgbClr val="FFC000"/>
                </a:solidFill>
              </a:rPr>
              <a:t>დაბალტემპერატურული </a:t>
            </a:r>
            <a:r>
              <a:rPr lang="ka-GE" sz="2400" b="1" i="1" dirty="0">
                <a:solidFill>
                  <a:srgbClr val="FFC000"/>
                </a:solidFill>
              </a:rPr>
              <a:t>პროცესები მიკრო და </a:t>
            </a:r>
            <a:r>
              <a:rPr lang="ka-GE" sz="2400" b="1" i="1" dirty="0" smtClean="0">
                <a:solidFill>
                  <a:srgbClr val="FFC000"/>
                </a:solidFill>
              </a:rPr>
              <a:t>ნანოელექტრონიკაში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1857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i="1" dirty="0">
                <a:solidFill>
                  <a:srgbClr val="00B050"/>
                </a:solidFill>
              </a:rPr>
              <a:t>კონდენსირებული გარემოს ფიზიკა</a:t>
            </a:r>
            <a:r>
              <a:rPr lang="en-US" sz="2400" b="1" i="1" dirty="0">
                <a:solidFill>
                  <a:srgbClr val="00B050"/>
                </a:solidFill>
              </a:rPr>
              <a:t>  </a:t>
            </a:r>
            <a:r>
              <a:rPr lang="ka-GE" sz="2400" b="1" i="1" dirty="0">
                <a:solidFill>
                  <a:srgbClr val="00B050"/>
                </a:solidFill>
              </a:rPr>
              <a:t>(მიკრო და ნანოელექტრონიკა)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i="1" dirty="0" smtClean="0">
                <a:solidFill>
                  <a:srgbClr val="FF0000"/>
                </a:solidFill>
              </a:rPr>
              <a:t>მომხსენებელი ასოც</a:t>
            </a:r>
            <a:r>
              <a:rPr lang="ka-GE" sz="2400" b="1" i="1" dirty="0">
                <a:solidFill>
                  <a:srgbClr val="FF0000"/>
                </a:solidFill>
              </a:rPr>
              <a:t>. პროფ. ამირან ბიბილაშვილი</a:t>
            </a:r>
            <a:r>
              <a:rPr lang="en-US" sz="2400" b="1" i="1" dirty="0">
                <a:solidFill>
                  <a:srgbClr val="FF0000"/>
                </a:solidFill>
              </a:rPr>
              <a:t/>
            </a:r>
            <a:br>
              <a:rPr lang="en-US" sz="2400" b="1" i="1" dirty="0">
                <a:solidFill>
                  <a:srgbClr val="FF0000"/>
                </a:solidFill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555247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400" dirty="0" smtClean="0">
                <a:solidFill>
                  <a:srgbClr val="00B0F0"/>
                </a:solidFill>
              </a:rPr>
              <a:t>მეხუთე ყოველწლიური </a:t>
            </a:r>
            <a:r>
              <a:rPr lang="ka-GE" sz="1400" dirty="0">
                <a:solidFill>
                  <a:srgbClr val="00B0F0"/>
                </a:solidFill>
              </a:rPr>
              <a:t>საფაკულტეტო კონფერენცია ზუსტ და საბუნებისმეტყველო მეცნიერებებში</a:t>
            </a:r>
            <a:r>
              <a:rPr lang="ka-GE" sz="1400" dirty="0" smtClean="0">
                <a:solidFill>
                  <a:srgbClr val="00B0F0"/>
                </a:solidFill>
              </a:rPr>
              <a:t>, </a:t>
            </a:r>
          </a:p>
          <a:p>
            <a:pPr algn="ctr"/>
            <a:r>
              <a:rPr lang="ka-GE" sz="1400" dirty="0" smtClean="0">
                <a:solidFill>
                  <a:srgbClr val="00B0F0"/>
                </a:solidFill>
              </a:rPr>
              <a:t>ივანე ჯავახიშვილის სახელობის თბილისის სახელმწიფო უნივერსიტეტი</a:t>
            </a:r>
            <a:endParaRPr lang="ru-RU" sz="1400" dirty="0">
              <a:solidFill>
                <a:srgbClr val="00B0F0"/>
              </a:solidFill>
            </a:endParaRPr>
          </a:p>
          <a:p>
            <a:pPr algn="ctr"/>
            <a:r>
              <a:rPr lang="ka-GE" sz="1400" dirty="0">
                <a:solidFill>
                  <a:srgbClr val="00B0F0"/>
                </a:solidFill>
              </a:rPr>
              <a:t>თბილისი, </a:t>
            </a:r>
            <a:r>
              <a:rPr lang="ka-GE" sz="1400" dirty="0" smtClean="0">
                <a:solidFill>
                  <a:srgbClr val="00B0F0"/>
                </a:solidFill>
              </a:rPr>
              <a:t>2017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895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28010"/>
          </a:xfrm>
        </p:spPr>
        <p:txBody>
          <a:bodyPr/>
          <a:lstStyle/>
          <a:p>
            <a:r>
              <a:rPr lang="ka-GE" sz="3200" b="1" dirty="0" smtClean="0">
                <a:solidFill>
                  <a:srgbClr val="FFFF00"/>
                </a:solidFill>
              </a:rPr>
              <a:t>ჰაფნიუმის ოქსიდის პარამეტრების გაზომვა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240360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562" y="3140968"/>
            <a:ext cx="389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chemeClr val="bg1"/>
                </a:solidFill>
              </a:rPr>
              <a:t>1–1მა/სმ</a:t>
            </a:r>
            <a:r>
              <a:rPr lang="ka-GE" b="1" baseline="30000" dirty="0">
                <a:solidFill>
                  <a:schemeClr val="bg1"/>
                </a:solidFill>
              </a:rPr>
              <a:t>2</a:t>
            </a:r>
            <a:r>
              <a:rPr lang="ka-GE" dirty="0"/>
              <a:t>; </a:t>
            </a:r>
            <a:r>
              <a:rPr lang="ka-GE" b="1" dirty="0">
                <a:solidFill>
                  <a:srgbClr val="C00000"/>
                </a:solidFill>
              </a:rPr>
              <a:t>2– 0,5მა/სმ</a:t>
            </a:r>
            <a:r>
              <a:rPr lang="ka-GE" b="1" baseline="30000" dirty="0">
                <a:solidFill>
                  <a:srgbClr val="C00000"/>
                </a:solidFill>
              </a:rPr>
              <a:t>2</a:t>
            </a:r>
            <a:r>
              <a:rPr lang="ka-GE" b="1" dirty="0">
                <a:solidFill>
                  <a:srgbClr val="C00000"/>
                </a:solidFill>
              </a:rPr>
              <a:t> </a:t>
            </a:r>
            <a:r>
              <a:rPr lang="ka-GE" dirty="0">
                <a:solidFill>
                  <a:srgbClr val="FFC000"/>
                </a:solidFill>
              </a:rPr>
              <a:t>და</a:t>
            </a:r>
            <a:r>
              <a:rPr lang="ka-GE" dirty="0"/>
              <a:t>  </a:t>
            </a:r>
            <a:r>
              <a:rPr lang="ka-GE" b="1" dirty="0">
                <a:solidFill>
                  <a:srgbClr val="00B0F0"/>
                </a:solidFill>
              </a:rPr>
              <a:t>3–2მა/სმ</a:t>
            </a:r>
            <a:r>
              <a:rPr lang="ka-GE" b="1" baseline="30000" dirty="0">
                <a:solidFill>
                  <a:srgbClr val="00B0F0"/>
                </a:solidFill>
              </a:rPr>
              <a:t>2</a:t>
            </a:r>
            <a:r>
              <a:rPr lang="ka-GE" b="1" dirty="0">
                <a:solidFill>
                  <a:srgbClr val="00B0F0"/>
                </a:solidFill>
              </a:rPr>
              <a:t> </a:t>
            </a:r>
            <a:r>
              <a:rPr lang="ka-GE" b="1" dirty="0" smtClean="0">
                <a:solidFill>
                  <a:srgbClr val="FFC000"/>
                </a:solidFill>
              </a:rPr>
              <a:t>ფორმირების დენის </a:t>
            </a:r>
            <a:r>
              <a:rPr lang="ka-GE" b="1" dirty="0">
                <a:solidFill>
                  <a:srgbClr val="FFC000"/>
                </a:solidFill>
              </a:rPr>
              <a:t>სიმკვრივისას</a:t>
            </a:r>
            <a:r>
              <a:rPr lang="ka-GE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01602"/>
            <a:ext cx="4238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7944" y="3279467"/>
            <a:ext cx="443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92D050"/>
                </a:solidFill>
              </a:rPr>
              <a:t>HfO</a:t>
            </a:r>
            <a:r>
              <a:rPr lang="ka-GE" b="1" baseline="-25000" dirty="0">
                <a:solidFill>
                  <a:srgbClr val="92D050"/>
                </a:solidFill>
              </a:rPr>
              <a:t>2 </a:t>
            </a:r>
            <a:r>
              <a:rPr lang="ka-GE" b="1" dirty="0">
                <a:solidFill>
                  <a:srgbClr val="92D050"/>
                </a:solidFill>
              </a:rPr>
              <a:t>და </a:t>
            </a:r>
            <a:r>
              <a:rPr lang="ka-GE" b="1" dirty="0" smtClean="0">
                <a:solidFill>
                  <a:srgbClr val="92D050"/>
                </a:solidFill>
              </a:rPr>
              <a:t>Hf </a:t>
            </a:r>
            <a:r>
              <a:rPr lang="ka-GE" b="1" dirty="0">
                <a:solidFill>
                  <a:srgbClr val="92D050"/>
                </a:solidFill>
              </a:rPr>
              <a:t>–ის ზედაპირების პროფილი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2" y="3787299"/>
            <a:ext cx="3173252" cy="19459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9158" y="5733256"/>
            <a:ext cx="3119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FFFF00"/>
                </a:solidFill>
              </a:rPr>
              <a:t>გაჟონვის დენის </a:t>
            </a:r>
            <a:r>
              <a:rPr lang="ka-GE" b="1" dirty="0" smtClean="0">
                <a:solidFill>
                  <a:srgbClr val="FFFF00"/>
                </a:solidFill>
              </a:rPr>
              <a:t>დამოკიდე–</a:t>
            </a:r>
          </a:p>
          <a:p>
            <a:r>
              <a:rPr lang="ka-GE" b="1" dirty="0" smtClean="0">
                <a:solidFill>
                  <a:srgbClr val="FFFF00"/>
                </a:solidFill>
              </a:rPr>
              <a:t>ბულება </a:t>
            </a:r>
            <a:r>
              <a:rPr lang="ka-GE" b="1" dirty="0">
                <a:solidFill>
                  <a:srgbClr val="FFFF00"/>
                </a:solidFill>
              </a:rPr>
              <a:t>გამრღვევ ძაბვაზე.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50" y="3695033"/>
            <a:ext cx="314369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756910" y="4869160"/>
            <a:ext cx="2324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>
                <a:solidFill>
                  <a:srgbClr val="00B0F0"/>
                </a:solidFill>
              </a:rPr>
              <a:t>რენტგენო–დიფრაქ–</a:t>
            </a:r>
          </a:p>
          <a:p>
            <a:r>
              <a:rPr lang="ka-GE" b="1" dirty="0" smtClean="0">
                <a:solidFill>
                  <a:srgbClr val="00B0F0"/>
                </a:solidFill>
              </a:rPr>
              <a:t>ციული </a:t>
            </a:r>
            <a:r>
              <a:rPr lang="ka-GE" b="1" dirty="0">
                <a:solidFill>
                  <a:srgbClr val="00B0F0"/>
                </a:solidFill>
              </a:rPr>
              <a:t>სპექტრები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3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568952" cy="456002"/>
          </a:xfrm>
        </p:spPr>
        <p:txBody>
          <a:bodyPr/>
          <a:lstStyle/>
          <a:p>
            <a:r>
              <a:rPr lang="ka-GE" sz="2800" b="1" dirty="0">
                <a:solidFill>
                  <a:srgbClr val="FFFF00"/>
                </a:solidFill>
              </a:rPr>
              <a:t>ჰაფნიუმის ოქსიდის </a:t>
            </a:r>
            <a:r>
              <a:rPr lang="ka-GE" sz="2800" b="1" dirty="0" smtClean="0">
                <a:solidFill>
                  <a:srgbClr val="FFFF00"/>
                </a:solidFill>
              </a:rPr>
              <a:t>პარამეტრები და გამოყენება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49194"/>
              </p:ext>
            </p:extLst>
          </p:nvPr>
        </p:nvGraphicFramePr>
        <p:xfrm>
          <a:off x="539552" y="980728"/>
          <a:ext cx="6984775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522"/>
                <a:gridCol w="962143"/>
                <a:gridCol w="715790"/>
                <a:gridCol w="753428"/>
                <a:gridCol w="754797"/>
                <a:gridCol w="654203"/>
                <a:gridCol w="612459"/>
                <a:gridCol w="591246"/>
                <a:gridCol w="679522"/>
                <a:gridCol w="581665"/>
              </a:tblGrid>
              <a:tr h="89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მაქსტევ–ბა, </a:t>
                      </a:r>
                      <a:r>
                        <a:rPr lang="en-US" sz="1200" dirty="0" err="1">
                          <a:effectLst/>
                        </a:rPr>
                        <a:t>C</a:t>
                      </a:r>
                      <a:r>
                        <a:rPr lang="en-US" sz="1200" baseline="-25000" dirty="0" err="1">
                          <a:effectLst/>
                        </a:rPr>
                        <a:t>0</a:t>
                      </a:r>
                      <a:r>
                        <a:rPr lang="en-US" sz="1200" baseline="-25000" dirty="0">
                          <a:effectLst/>
                        </a:rPr>
                        <a:t> </a:t>
                      </a:r>
                      <a:r>
                        <a:rPr lang="ka-GE" sz="1200" dirty="0">
                          <a:effectLst/>
                        </a:rPr>
                        <a:t>პფ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ელექტრ. მუხტი </a:t>
                      </a:r>
                      <a:r>
                        <a:rPr lang="en-US" sz="1200" dirty="0">
                          <a:effectLst/>
                        </a:rPr>
                        <a:t>Q⨯</a:t>
                      </a:r>
                      <a:r>
                        <a:rPr lang="ka-GE" sz="1200" dirty="0">
                          <a:effectLst/>
                        </a:rPr>
                        <a:t>10</a:t>
                      </a:r>
                      <a:r>
                        <a:rPr lang="ka-GE" sz="1200" baseline="30000" dirty="0">
                          <a:effectLst/>
                        </a:rPr>
                        <a:t>10</a:t>
                      </a:r>
                      <a:r>
                        <a:rPr lang="ka-GE" sz="1200" dirty="0">
                          <a:effectLst/>
                        </a:rPr>
                        <a:t>,სმ</a:t>
                      </a:r>
                      <a:r>
                        <a:rPr lang="ka-GE" sz="1200" baseline="30000" dirty="0">
                          <a:effectLst/>
                        </a:rPr>
                        <a:t>–2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ინვერს. ძაბვა –</a:t>
                      </a:r>
                      <a:r>
                        <a:rPr lang="en-US" sz="1200" dirty="0">
                          <a:effectLst/>
                        </a:rPr>
                        <a:t>U</a:t>
                      </a:r>
                      <a:r>
                        <a:rPr lang="ka-GE" sz="1200" baseline="-25000" dirty="0">
                          <a:effectLst/>
                        </a:rPr>
                        <a:t>ინვ</a:t>
                      </a:r>
                      <a:r>
                        <a:rPr lang="ka-GE" sz="1200" dirty="0">
                          <a:effectLst/>
                        </a:rPr>
                        <a:t>, ვ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ბრტ.ზნ. ძაბვა, </a:t>
                      </a:r>
                      <a:r>
                        <a:rPr lang="en-US" sz="1200">
                          <a:effectLst/>
                        </a:rPr>
                        <a:t>U</a:t>
                      </a:r>
                      <a:r>
                        <a:rPr lang="ka-GE" sz="1200" baseline="-25000">
                          <a:effectLst/>
                        </a:rPr>
                        <a:t>ბრტ</a:t>
                      </a:r>
                      <a:r>
                        <a:rPr lang="ka-GE" sz="1200">
                          <a:effectLst/>
                        </a:rPr>
                        <a:t>, 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გამ.მუშ.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 φ</a:t>
                      </a:r>
                      <a:r>
                        <a:rPr lang="ka-GE" sz="1200" baseline="-25000">
                          <a:effectLst/>
                        </a:rPr>
                        <a:t>კელ</a:t>
                      </a:r>
                      <a:r>
                        <a:rPr lang="ka-GE" sz="1200">
                          <a:effectLst/>
                        </a:rPr>
                        <a:t>, ევ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დიელ. მუდმ. </a:t>
                      </a:r>
                      <a:r>
                        <a:rPr lang="ka-GE" sz="1600">
                          <a:effectLst/>
                        </a:rPr>
                        <a:t>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სისქე, </a:t>
                      </a:r>
                      <a:r>
                        <a:rPr lang="en-US" sz="1400">
                          <a:effectLst/>
                        </a:rPr>
                        <a:t>d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r>
                        <a:rPr lang="ka-GE" sz="1200">
                          <a:effectLst/>
                        </a:rPr>
                        <a:t>ნმ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გჟ.დნ20ვ–, მა/სმ</a:t>
                      </a:r>
                      <a:r>
                        <a:rPr lang="ka-GE" sz="12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გამღ.ძაბვა, </a:t>
                      </a:r>
                      <a:r>
                        <a:rPr lang="en-US" sz="1100">
                          <a:effectLst/>
                        </a:rPr>
                        <a:t>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10</a:t>
                      </a:r>
                      <a:r>
                        <a:rPr lang="ka-GE" sz="1100" baseline="30000">
                          <a:effectLst/>
                        </a:rPr>
                        <a:t>8</a:t>
                      </a:r>
                      <a:r>
                        <a:rPr lang="ka-GE" sz="1100">
                          <a:effectLst/>
                        </a:rPr>
                        <a:t>ვ/სმ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ხორკ </a:t>
                      </a:r>
                      <a:r>
                        <a:rPr lang="en-US" sz="1200">
                          <a:effectLst/>
                        </a:rPr>
                        <a:t>Ra(Å</a:t>
                      </a:r>
                      <a:r>
                        <a:rPr lang="ka-GE" sz="12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50,0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1,5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–</a:t>
                      </a:r>
                      <a:r>
                        <a:rPr lang="ka-GE" sz="1200" dirty="0">
                          <a:effectLst/>
                        </a:rPr>
                        <a:t>0,25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–</a:t>
                      </a:r>
                      <a:r>
                        <a:rPr lang="ka-GE" sz="1200" dirty="0">
                          <a:effectLst/>
                        </a:rPr>
                        <a:t>0,75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4,50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40÷90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&gt;5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446649"/>
            <a:ext cx="8079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rgbClr val="FFC000"/>
                </a:solidFill>
              </a:rPr>
              <a:t>უი დასხივებით დამაკავშირებელი ზონიდან ელექტრონები გადადიან ანტიდამაკავშირებელში, სუსტდება ატომებთაშორისო ბმა;</a:t>
            </a:r>
            <a:endParaRPr lang="en-US" b="1" dirty="0">
              <a:solidFill>
                <a:srgbClr val="FFC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rgbClr val="FF0000"/>
                </a:solidFill>
              </a:rPr>
              <a:t>ბმის შესუსტება ტოლფასია მასში </a:t>
            </a:r>
            <a:r>
              <a:rPr lang="ka-GE" b="1" dirty="0" smtClean="0">
                <a:solidFill>
                  <a:srgbClr val="FF0000"/>
                </a:solidFill>
              </a:rPr>
              <a:t>ჟანგბადის </a:t>
            </a:r>
            <a:r>
              <a:rPr lang="ka-GE" b="1" dirty="0">
                <a:solidFill>
                  <a:srgbClr val="FF0000"/>
                </a:solidFill>
              </a:rPr>
              <a:t>დიფუზიის კოეფიციენტის გაზრდისა და </a:t>
            </a:r>
            <a:r>
              <a:rPr lang="ka-GE" b="1" dirty="0" smtClean="0">
                <a:solidFill>
                  <a:srgbClr val="FF0000"/>
                </a:solidFill>
              </a:rPr>
              <a:t>შესაბამისად, ოქსიდის </a:t>
            </a:r>
            <a:r>
              <a:rPr lang="ka-GE" b="1" dirty="0">
                <a:solidFill>
                  <a:srgbClr val="FF0000"/>
                </a:solidFill>
              </a:rPr>
              <a:t>ფორმირების სიჩქარე </a:t>
            </a:r>
            <a:r>
              <a:rPr lang="ka-GE" b="1" dirty="0" smtClean="0">
                <a:solidFill>
                  <a:srgbClr val="FF0000"/>
                </a:solidFill>
              </a:rPr>
              <a:t>იზრდება.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6978"/>
            <a:ext cx="2952328" cy="167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61137"/>
            <a:ext cx="2349631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51"/>
            <a:ext cx="2846502" cy="1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544522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FFFF00"/>
                </a:solidFill>
              </a:rPr>
              <a:t>ტექნოლოგიური მარშრუტი:     </a:t>
            </a:r>
            <a:r>
              <a:rPr lang="en-US" b="1" dirty="0" smtClean="0">
                <a:solidFill>
                  <a:srgbClr val="FFFF00"/>
                </a:solidFill>
              </a:rPr>
              <a:t>       </a:t>
            </a:r>
            <a:r>
              <a:rPr lang="ka-GE" b="1" dirty="0" smtClean="0">
                <a:solidFill>
                  <a:srgbClr val="FFFF00"/>
                </a:solidFill>
              </a:rPr>
              <a:t> </a:t>
            </a:r>
            <a:r>
              <a:rPr lang="ka-GE" b="1" dirty="0" smtClean="0">
                <a:solidFill>
                  <a:srgbClr val="00B050"/>
                </a:solidFill>
              </a:rPr>
              <a:t>დახრილობა </a:t>
            </a:r>
            <a:r>
              <a:rPr lang="ka-GE" b="1" dirty="0">
                <a:solidFill>
                  <a:srgbClr val="00B050"/>
                </a:solidFill>
              </a:rPr>
              <a:t>გაჯერების უბანში </a:t>
            </a:r>
            <a:r>
              <a:rPr lang="en-US" b="1" dirty="0">
                <a:solidFill>
                  <a:srgbClr val="00B050"/>
                </a:solidFill>
              </a:rPr>
              <a:t>S</a:t>
            </a:r>
            <a:r>
              <a:rPr lang="ka-GE" b="1" dirty="0">
                <a:solidFill>
                  <a:srgbClr val="00B050"/>
                </a:solidFill>
              </a:rPr>
              <a:t>=1,7მსიმ/მმ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ka-GE" dirty="0" smtClean="0">
                <a:solidFill>
                  <a:srgbClr val="00B050"/>
                </a:solidFill>
              </a:rPr>
              <a:t>;</a:t>
            </a:r>
            <a:r>
              <a:rPr lang="ka-GE" dirty="0" smtClean="0"/>
              <a:t> </a:t>
            </a:r>
            <a:r>
              <a:rPr lang="ka-GE" b="1" dirty="0" smtClean="0">
                <a:solidFill>
                  <a:srgbClr val="FFFF00"/>
                </a:solidFill>
              </a:rPr>
              <a:t>  </a:t>
            </a:r>
          </a:p>
          <a:p>
            <a:r>
              <a:rPr lang="ka-GE" b="1" dirty="0" smtClean="0">
                <a:solidFill>
                  <a:srgbClr val="FFFF00"/>
                </a:solidFill>
              </a:rPr>
              <a:t>1-გამომდენი</a:t>
            </a:r>
            <a:r>
              <a:rPr lang="ka-GE" b="1" dirty="0">
                <a:solidFill>
                  <a:srgbClr val="FFFF00"/>
                </a:solidFill>
              </a:rPr>
              <a:t>; 2-ჩამდენი და </a:t>
            </a:r>
            <a:r>
              <a:rPr lang="ka-GE" b="1" dirty="0" smtClean="0">
                <a:solidFill>
                  <a:srgbClr val="FFFF00"/>
                </a:solidFill>
              </a:rPr>
              <a:t>               </a:t>
            </a:r>
            <a:r>
              <a:rPr lang="ka-GE" b="1" dirty="0" smtClean="0">
                <a:solidFill>
                  <a:srgbClr val="00B050"/>
                </a:solidFill>
              </a:rPr>
              <a:t>გაძლიერების </a:t>
            </a:r>
            <a:r>
              <a:rPr lang="ka-GE" b="1" dirty="0">
                <a:solidFill>
                  <a:srgbClr val="00B050"/>
                </a:solidFill>
              </a:rPr>
              <a:t>კოეფიციენტი 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ka-GE" b="1" dirty="0" smtClean="0">
                <a:solidFill>
                  <a:srgbClr val="00B050"/>
                </a:solidFill>
              </a:rPr>
              <a:t>=43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ka-GE" b="1" dirty="0" smtClean="0">
                <a:solidFill>
                  <a:srgbClr val="00B050"/>
                </a:solidFill>
              </a:rPr>
              <a:t>და</a:t>
            </a:r>
          </a:p>
          <a:p>
            <a:r>
              <a:rPr lang="ka-GE" b="1" dirty="0" smtClean="0">
                <a:solidFill>
                  <a:srgbClr val="FFFF00"/>
                </a:solidFill>
              </a:rPr>
              <a:t>3- ჩამკეტი.</a:t>
            </a:r>
            <a:r>
              <a:rPr lang="ka-GE" dirty="0" smtClean="0"/>
              <a:t> </a:t>
            </a:r>
            <a:r>
              <a:rPr lang="ka-GE" b="1" dirty="0" smtClean="0">
                <a:solidFill>
                  <a:srgbClr val="FFC000"/>
                </a:solidFill>
              </a:rPr>
              <a:t>არხის სიგრძე </a:t>
            </a:r>
            <a:r>
              <a:rPr lang="en-US" b="1" dirty="0" smtClean="0">
                <a:solidFill>
                  <a:srgbClr val="FFC000"/>
                </a:solidFill>
              </a:rPr>
              <a:t>                  </a:t>
            </a:r>
            <a:r>
              <a:rPr lang="ka-GE" b="1" dirty="0" smtClean="0">
                <a:solidFill>
                  <a:srgbClr val="00B050"/>
                </a:solidFill>
              </a:rPr>
              <a:t>არხის </a:t>
            </a:r>
            <a:r>
              <a:rPr lang="ka-GE" b="1" dirty="0">
                <a:solidFill>
                  <a:srgbClr val="00B050"/>
                </a:solidFill>
              </a:rPr>
              <a:t>შინაგანი </a:t>
            </a:r>
            <a:r>
              <a:rPr lang="ka-GE" b="1" dirty="0" smtClean="0">
                <a:solidFill>
                  <a:srgbClr val="00B050"/>
                </a:solidFill>
              </a:rPr>
              <a:t>წინაღობა</a:t>
            </a:r>
            <a:r>
              <a:rPr lang="en-US" b="1" dirty="0" smtClean="0">
                <a:solidFill>
                  <a:srgbClr val="00B050"/>
                </a:solidFill>
              </a:rPr>
              <a:t> r</a:t>
            </a:r>
            <a:r>
              <a:rPr lang="ka-GE" b="1" dirty="0" smtClean="0">
                <a:solidFill>
                  <a:srgbClr val="00B050"/>
                </a:solidFill>
              </a:rPr>
              <a:t> </a:t>
            </a:r>
            <a:r>
              <a:rPr lang="ka-GE" b="1" dirty="0">
                <a:solidFill>
                  <a:srgbClr val="00B050"/>
                </a:solidFill>
              </a:rPr>
              <a:t>=360 ომი. </a:t>
            </a:r>
            <a:endParaRPr lang="ka-GE" b="1" dirty="0" smtClean="0">
              <a:solidFill>
                <a:srgbClr val="00B050"/>
              </a:solidFill>
            </a:endParaRPr>
          </a:p>
          <a:p>
            <a:r>
              <a:rPr lang="ka-GE" b="1" dirty="0" smtClean="0">
                <a:solidFill>
                  <a:srgbClr val="FFC000"/>
                </a:solidFill>
              </a:rPr>
              <a:t>L=3 მკმ, სიგანე  W= 42 მკმ.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0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332656"/>
            <a:ext cx="7055380" cy="720080"/>
          </a:xfrm>
        </p:spPr>
        <p:txBody>
          <a:bodyPr/>
          <a:lstStyle/>
          <a:p>
            <a:pPr algn="ctr"/>
            <a:r>
              <a:rPr lang="ka-GE" i="1" dirty="0">
                <a:solidFill>
                  <a:srgbClr val="C00000"/>
                </a:solidFill>
              </a:rPr>
              <a:t>დასკვნები. 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2000" b="1" dirty="0" smtClean="0">
                <a:solidFill>
                  <a:srgbClr val="FFC000"/>
                </a:solidFill>
              </a:rPr>
              <a:t>მიღებულ </a:t>
            </a:r>
            <a:r>
              <a:rPr lang="ka-GE" sz="2000" b="1" dirty="0">
                <a:solidFill>
                  <a:srgbClr val="FFC000"/>
                </a:solidFill>
              </a:rPr>
              <a:t>იქნა მაღალხარისხიანი ზეთხელი გარდამავალ მეტალ ჰაფნიუმის ოქსიდური ფირები;</a:t>
            </a:r>
            <a:endParaRPr lang="ru-RU" sz="2000" b="1" dirty="0">
              <a:solidFill>
                <a:srgbClr val="FFC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FFC000"/>
                </a:solidFill>
              </a:rPr>
              <a:t>გაიზომა ჰაფნიუმის ოქსიდური ფირების ელექტრო ფიზიკური და ოპტიკური პარამეტრები;</a:t>
            </a:r>
            <a:endParaRPr lang="ru-RU" sz="2000" b="1" dirty="0">
              <a:solidFill>
                <a:srgbClr val="FFC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FFC000"/>
                </a:solidFill>
              </a:rPr>
              <a:t>შემუშავდა ველის ტრანზისტორების ფორმირების ტექნოლოგიური მარშრუტი;</a:t>
            </a:r>
            <a:endParaRPr lang="ru-RU" sz="2000" b="1" dirty="0">
              <a:solidFill>
                <a:srgbClr val="FFC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FFFF00"/>
                </a:solidFill>
              </a:rPr>
              <a:t>მიღეულ იქნა ველის ტრანზისტორი ჰაფნიუმის ოქსიდური ფირების ჩამკეტქვეშა დიელექტრიკებად გამოყენებით;</a:t>
            </a:r>
            <a:endParaRPr lang="ru-RU" sz="2000" b="1" dirty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FFFF00"/>
                </a:solidFill>
              </a:rPr>
              <a:t>გაიზომება მიღებული ველის </a:t>
            </a:r>
            <a:r>
              <a:rPr lang="ka-GE" sz="2000" b="1" dirty="0" smtClean="0">
                <a:solidFill>
                  <a:srgbClr val="FFFF00"/>
                </a:solidFill>
              </a:rPr>
              <a:t>ტრანზისტორის </a:t>
            </a:r>
            <a:r>
              <a:rPr lang="ka-GE" sz="2000" b="1" dirty="0">
                <a:solidFill>
                  <a:srgbClr val="FFFF00"/>
                </a:solidFill>
              </a:rPr>
              <a:t>ვოლტ-ამპერული მახასიათებლები და</a:t>
            </a:r>
            <a:endParaRPr lang="ru-RU" sz="2000" b="1" dirty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sz="2000" b="1" dirty="0">
                <a:solidFill>
                  <a:srgbClr val="FFFF00"/>
                </a:solidFill>
              </a:rPr>
              <a:t>განისაზღვრა ველის  </a:t>
            </a:r>
            <a:r>
              <a:rPr lang="ka-GE" sz="2000" b="1" dirty="0" smtClean="0">
                <a:solidFill>
                  <a:srgbClr val="FFFF00"/>
                </a:solidFill>
              </a:rPr>
              <a:t>ტრანზისტორის </a:t>
            </a:r>
            <a:r>
              <a:rPr lang="ka-GE" sz="2000" b="1" dirty="0">
                <a:solidFill>
                  <a:srgbClr val="FFFF00"/>
                </a:solidFill>
              </a:rPr>
              <a:t>გამოსავალი და გარდამავალი მახასიათებლები.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pPr algn="ctr"/>
            <a:r>
              <a:rPr lang="ka-GE" sz="2800" b="1" dirty="0">
                <a:solidFill>
                  <a:srgbClr val="FFFF00"/>
                </a:solidFill>
              </a:rPr>
              <a:t>პუბლიკაციები და კონფერენციაში მონაწილეობა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4"/>
            <a:ext cx="878497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FFFF00"/>
                </a:solidFill>
              </a:rPr>
              <a:t>A.Bibilashvili</a:t>
            </a:r>
            <a:r>
              <a:rPr lang="en-US" sz="1600" b="1" dirty="0">
                <a:solidFill>
                  <a:srgbClr val="FFFF00"/>
                </a:solidFill>
              </a:rPr>
              <a:t>, Z. </a:t>
            </a:r>
            <a:r>
              <a:rPr lang="en-US" sz="1600" b="1" dirty="0" err="1">
                <a:solidFill>
                  <a:srgbClr val="FFFF00"/>
                </a:solidFill>
              </a:rPr>
              <a:t>Kushitashvili</a:t>
            </a:r>
            <a:r>
              <a:rPr lang="en-US" sz="1600" b="1" dirty="0">
                <a:solidFill>
                  <a:srgbClr val="FFFF00"/>
                </a:solidFill>
              </a:rPr>
              <a:t> //“Low Temperature Oxidation of </a:t>
            </a:r>
            <a:r>
              <a:rPr lang="en-US" sz="1600" b="1" dirty="0" err="1">
                <a:solidFill>
                  <a:srgbClr val="FFFF00"/>
                </a:solidFill>
              </a:rPr>
              <a:t>GaAs</a:t>
            </a:r>
            <a:r>
              <a:rPr lang="en-US" sz="1600" b="1" dirty="0">
                <a:solidFill>
                  <a:srgbClr val="FFFF00"/>
                </a:solidFill>
              </a:rPr>
              <a:t> by UV Stimulated Plasma Anodizing”// Earth and Environ</a:t>
            </a:r>
            <a:r>
              <a:rPr lang="ka-GE" sz="1600" b="1" dirty="0">
                <a:solidFill>
                  <a:srgbClr val="FFFF00"/>
                </a:solidFill>
              </a:rPr>
              <a:t>–</a:t>
            </a:r>
            <a:r>
              <a:rPr lang="en-US" sz="1600" b="1" dirty="0">
                <a:solidFill>
                  <a:srgbClr val="FFFF00"/>
                </a:solidFill>
              </a:rPr>
              <a:t>mental </a:t>
            </a:r>
            <a:r>
              <a:rPr lang="en-US" sz="1600" b="1" dirty="0" err="1">
                <a:solidFill>
                  <a:srgbClr val="FFFF00"/>
                </a:solidFill>
              </a:rPr>
              <a:t>Sciece</a:t>
            </a:r>
            <a:r>
              <a:rPr lang="en-US" sz="1600" b="1" dirty="0">
                <a:solidFill>
                  <a:srgbClr val="FFFF00"/>
                </a:solidFill>
              </a:rPr>
              <a:t> 44 (2016) 032002, </a:t>
            </a:r>
            <a:r>
              <a:rPr lang="en-US" sz="1600" b="1" dirty="0" err="1">
                <a:solidFill>
                  <a:srgbClr val="FFFF00"/>
                </a:solidFill>
              </a:rPr>
              <a:t>5p</a:t>
            </a:r>
            <a:r>
              <a:rPr lang="en-US" sz="1600" b="1" dirty="0">
                <a:solidFill>
                  <a:srgbClr val="FFFF00"/>
                </a:solidFill>
              </a:rPr>
              <a:t>, </a:t>
            </a:r>
            <a:r>
              <a:rPr lang="en-US" sz="1600" b="1" dirty="0" err="1">
                <a:solidFill>
                  <a:srgbClr val="FFFF00"/>
                </a:solidFill>
              </a:rPr>
              <a:t>IOP</a:t>
            </a:r>
            <a:r>
              <a:rPr lang="en-US" sz="1600" b="1" dirty="0">
                <a:solidFill>
                  <a:srgbClr val="FFFF00"/>
                </a:solidFill>
              </a:rPr>
              <a:t> Publishing; </a:t>
            </a:r>
            <a:r>
              <a:rPr lang="en-US" sz="1600" b="1" dirty="0" err="1">
                <a:solidFill>
                  <a:srgbClr val="FFFF00"/>
                </a:solidFill>
              </a:rPr>
              <a:t>doi:10.1088</a:t>
            </a:r>
            <a:r>
              <a:rPr lang="en-US" sz="1600" b="1" dirty="0">
                <a:solidFill>
                  <a:srgbClr val="FFFF00"/>
                </a:solidFill>
              </a:rPr>
              <a:t>/1755-1315/44/3/032002;</a:t>
            </a:r>
            <a:endParaRPr lang="ru-RU" sz="1600" b="1" dirty="0">
              <a:solidFill>
                <a:srgbClr val="FFFF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FFFF00"/>
                </a:solidFill>
              </a:rPr>
              <a:t>A.Bibilashvili</a:t>
            </a:r>
            <a:r>
              <a:rPr lang="en-US" sz="1600" b="1" dirty="0">
                <a:solidFill>
                  <a:srgbClr val="FFFF00"/>
                </a:solidFill>
              </a:rPr>
              <a:t>, Z. </a:t>
            </a:r>
            <a:r>
              <a:rPr lang="en-US" sz="1600" b="1" dirty="0" err="1">
                <a:solidFill>
                  <a:srgbClr val="FFFF00"/>
                </a:solidFill>
              </a:rPr>
              <a:t>Kushitashvili</a:t>
            </a:r>
            <a:r>
              <a:rPr lang="en-US" sz="1600" b="1" dirty="0">
                <a:solidFill>
                  <a:srgbClr val="FFFF00"/>
                </a:solidFill>
              </a:rPr>
              <a:t>// C-V Measurement of </a:t>
            </a:r>
            <a:r>
              <a:rPr lang="en-US" sz="1600" b="1" dirty="0" err="1">
                <a:solidFill>
                  <a:srgbClr val="FFFF00"/>
                </a:solidFill>
              </a:rPr>
              <a:t>HfO</a:t>
            </a:r>
            <a:r>
              <a:rPr lang="en-US" sz="1600" b="1" baseline="-25000" dirty="0" err="1">
                <a:solidFill>
                  <a:srgbClr val="FFFF00"/>
                </a:solidFill>
              </a:rPr>
              <a:t>2</a:t>
            </a:r>
            <a:r>
              <a:rPr lang="en-US" sz="1600" b="1" dirty="0">
                <a:solidFill>
                  <a:srgbClr val="FFFF00"/>
                </a:solidFill>
              </a:rPr>
              <a:t> Dielectric Layer Received by UV Stimulated Plasma Anodizing// Earth and Environ</a:t>
            </a:r>
            <a:r>
              <a:rPr lang="ka-GE" sz="1600" b="1" dirty="0">
                <a:solidFill>
                  <a:srgbClr val="FFFF00"/>
                </a:solidFill>
              </a:rPr>
              <a:t>–</a:t>
            </a:r>
            <a:r>
              <a:rPr lang="en-US" sz="1600" b="1" dirty="0">
                <a:solidFill>
                  <a:srgbClr val="FFFF00"/>
                </a:solidFill>
              </a:rPr>
              <a:t>mental </a:t>
            </a:r>
            <a:r>
              <a:rPr lang="en-US" sz="1600" b="1" dirty="0" err="1">
                <a:solidFill>
                  <a:srgbClr val="FFFF00"/>
                </a:solidFill>
              </a:rPr>
              <a:t>Sciece</a:t>
            </a:r>
            <a:r>
              <a:rPr lang="en-US" sz="1600" b="1" dirty="0">
                <a:solidFill>
                  <a:srgbClr val="FFFF00"/>
                </a:solidFill>
              </a:rPr>
              <a:t> 44(2016) 052008, </a:t>
            </a:r>
            <a:r>
              <a:rPr lang="en-US" sz="1600" b="1" dirty="0" err="1">
                <a:solidFill>
                  <a:srgbClr val="FFFF00"/>
                </a:solidFill>
              </a:rPr>
              <a:t>6p,IOP</a:t>
            </a:r>
            <a:r>
              <a:rPr lang="en-US" sz="1600" b="1" dirty="0">
                <a:solidFill>
                  <a:srgbClr val="FFFF00"/>
                </a:solidFill>
              </a:rPr>
              <a:t> Conf. </a:t>
            </a:r>
            <a:r>
              <a:rPr lang="ru-RU" sz="1600" b="1" dirty="0" err="1">
                <a:solidFill>
                  <a:srgbClr val="FFFF00"/>
                </a:solidFill>
              </a:rPr>
              <a:t>Series</a:t>
            </a:r>
            <a:r>
              <a:rPr lang="ru-RU" sz="1600" b="1" dirty="0">
                <a:solidFill>
                  <a:srgbClr val="FFFF00"/>
                </a:solidFill>
              </a:rPr>
              <a:t>; </a:t>
            </a:r>
            <a:r>
              <a:rPr lang="ru-RU" sz="1600" b="1" dirty="0" err="1">
                <a:solidFill>
                  <a:srgbClr val="FFFF00"/>
                </a:solidFill>
              </a:rPr>
              <a:t>doi:10.1088</a:t>
            </a:r>
            <a:r>
              <a:rPr lang="ru-RU" sz="1600" b="1" dirty="0">
                <a:solidFill>
                  <a:srgbClr val="FFFF00"/>
                </a:solidFill>
              </a:rPr>
              <a:t>/1755-1315/44/5/052008</a:t>
            </a:r>
            <a:r>
              <a:rPr lang="ka-GE" sz="1600" b="1" dirty="0" smtClean="0">
                <a:solidFill>
                  <a:srgbClr val="FFFF00"/>
                </a:solidFill>
              </a:rPr>
              <a:t>;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ru-RU" sz="1600" b="1" dirty="0">
              <a:solidFill>
                <a:srgbClr val="FFFF00"/>
              </a:solidFill>
            </a:endParaRPr>
          </a:p>
          <a:p>
            <a:pPr lvl="0"/>
            <a:r>
              <a:rPr lang="en-US" sz="1400" b="1" dirty="0" smtClean="0">
                <a:solidFill>
                  <a:srgbClr val="C00000"/>
                </a:solidFill>
              </a:rPr>
              <a:t>1.</a:t>
            </a:r>
            <a:r>
              <a:rPr lang="af-ZA" sz="1400" dirty="0" smtClean="0"/>
              <a:t>A.Bibilashvili</a:t>
            </a:r>
            <a:r>
              <a:rPr lang="af-ZA" sz="1400" dirty="0"/>
              <a:t>, Z. Kushitashvili, S.Sikharulidze, L.Jangidze</a:t>
            </a:r>
            <a:r>
              <a:rPr lang="ka-GE" sz="1400" dirty="0"/>
              <a:t>//</a:t>
            </a:r>
            <a:r>
              <a:rPr lang="en-US" sz="1400" dirty="0"/>
              <a:t> </a:t>
            </a:r>
            <a:r>
              <a:rPr lang="en-US" sz="1400" dirty="0" err="1"/>
              <a:t>Nanoscale</a:t>
            </a:r>
            <a:r>
              <a:rPr lang="en-US" sz="1400" dirty="0"/>
              <a:t> </a:t>
            </a:r>
            <a:r>
              <a:rPr lang="en-US" sz="1400" dirty="0" err="1"/>
              <a:t>HfO</a:t>
            </a:r>
            <a:r>
              <a:rPr lang="en-US" sz="1400" baseline="-25000" dirty="0" err="1"/>
              <a:t>2</a:t>
            </a:r>
            <a:r>
              <a:rPr lang="en-US" sz="1400" dirty="0"/>
              <a:t> and </a:t>
            </a:r>
            <a:r>
              <a:rPr lang="en-US" sz="1400" dirty="0" err="1"/>
              <a:t>ZrO</a:t>
            </a:r>
            <a:r>
              <a:rPr lang="en-US" sz="1400" baseline="-25000" dirty="0" err="1"/>
              <a:t>2</a:t>
            </a:r>
            <a:r>
              <a:rPr lang="en-US" sz="1400" baseline="-25000" dirty="0"/>
              <a:t> </a:t>
            </a:r>
            <a:r>
              <a:rPr lang="en-US" sz="1400" dirty="0"/>
              <a:t>Gate Oxides in Field Effect Transistors</a:t>
            </a:r>
            <a:r>
              <a:rPr lang="ka-GE" sz="1400" dirty="0"/>
              <a:t>//</a:t>
            </a:r>
            <a:r>
              <a:rPr lang="en-US" sz="1400" dirty="0"/>
              <a:t>4</a:t>
            </a:r>
            <a:r>
              <a:rPr lang="en-US" sz="1400" baseline="30000" dirty="0"/>
              <a:t>th</a:t>
            </a:r>
            <a:r>
              <a:rPr lang="en-US" sz="1400" dirty="0"/>
              <a:t> Internat. </a:t>
            </a:r>
            <a:r>
              <a:rPr lang="ru-RU" sz="1400" dirty="0" err="1"/>
              <a:t>Conf</a:t>
            </a:r>
            <a:r>
              <a:rPr lang="ru-RU" sz="1400" dirty="0"/>
              <a:t>. “</a:t>
            </a:r>
            <a:r>
              <a:rPr lang="ru-RU" sz="1400" dirty="0" err="1"/>
              <a:t>Nanotechnolgi-es</a:t>
            </a:r>
            <a:r>
              <a:rPr lang="ru-RU" sz="1400" dirty="0"/>
              <a:t>”, </a:t>
            </a:r>
            <a:r>
              <a:rPr lang="ru-RU" sz="1400" dirty="0" err="1"/>
              <a:t>October</a:t>
            </a:r>
            <a:r>
              <a:rPr lang="ru-RU" sz="1400" dirty="0"/>
              <a:t> 24-27, </a:t>
            </a:r>
            <a:r>
              <a:rPr lang="ru-RU" sz="1400" b="1" dirty="0">
                <a:solidFill>
                  <a:srgbClr val="FF0000"/>
                </a:solidFill>
              </a:rPr>
              <a:t>2016, </a:t>
            </a:r>
            <a:r>
              <a:rPr lang="ru-RU" sz="1400" b="1" dirty="0" err="1">
                <a:solidFill>
                  <a:srgbClr val="FF0000"/>
                </a:solidFill>
              </a:rPr>
              <a:t>Tbilisi</a:t>
            </a:r>
            <a:r>
              <a:rPr lang="ru-RU" sz="1400" b="1" dirty="0">
                <a:solidFill>
                  <a:srgbClr val="FF0000"/>
                </a:solidFill>
              </a:rPr>
              <a:t>, </a:t>
            </a:r>
            <a:r>
              <a:rPr lang="ru-RU" sz="1400" b="1" dirty="0" err="1">
                <a:solidFill>
                  <a:srgbClr val="FF0000"/>
                </a:solidFill>
              </a:rPr>
              <a:t>Georgia</a:t>
            </a:r>
            <a:r>
              <a:rPr lang="ru-RU" sz="1400" b="1" dirty="0">
                <a:solidFill>
                  <a:srgbClr val="FF0000"/>
                </a:solidFill>
              </a:rPr>
              <a:t>, </a:t>
            </a:r>
            <a:r>
              <a:rPr lang="ru-RU" sz="1400" dirty="0" err="1"/>
              <a:t>Nano-2016,p.30</a:t>
            </a:r>
            <a:r>
              <a:rPr lang="ru-RU" sz="1400" dirty="0"/>
              <a:t>, </a:t>
            </a:r>
            <a:r>
              <a:rPr lang="ru-RU" sz="1400" dirty="0" err="1"/>
              <a:t>abstract</a:t>
            </a:r>
            <a:r>
              <a:rPr lang="ka-GE" sz="1400" dirty="0"/>
              <a:t>;</a:t>
            </a:r>
            <a:endParaRPr lang="ru-RU" sz="1400" dirty="0"/>
          </a:p>
          <a:p>
            <a:pPr lvl="0"/>
            <a:r>
              <a:rPr lang="en-US" sz="1400" b="1" dirty="0" smtClean="0">
                <a:solidFill>
                  <a:srgbClr val="C00000"/>
                </a:solidFill>
              </a:rPr>
              <a:t>2</a:t>
            </a:r>
            <a:r>
              <a:rPr lang="en-US" sz="1400" dirty="0" smtClean="0"/>
              <a:t>. </a:t>
            </a:r>
            <a:r>
              <a:rPr lang="en-US" sz="1400" dirty="0" err="1" smtClean="0"/>
              <a:t>A.Bibilashvili</a:t>
            </a:r>
            <a:r>
              <a:rPr lang="en-US" sz="1400" dirty="0"/>
              <a:t>,  Z. </a:t>
            </a:r>
            <a:r>
              <a:rPr lang="en-US" sz="1400" dirty="0" err="1"/>
              <a:t>Kushitashvili</a:t>
            </a:r>
            <a:r>
              <a:rPr lang="ka-GE" sz="1400" dirty="0"/>
              <a:t>//</a:t>
            </a:r>
            <a:r>
              <a:rPr lang="en-US" sz="1400" dirty="0"/>
              <a:t> C-V Measurement of </a:t>
            </a:r>
            <a:r>
              <a:rPr lang="en-US" sz="1400" dirty="0" err="1"/>
              <a:t>HfO</a:t>
            </a:r>
            <a:r>
              <a:rPr lang="en-US" sz="1400" baseline="-25000" dirty="0" err="1"/>
              <a:t>2</a:t>
            </a:r>
            <a:r>
              <a:rPr lang="en-US" sz="1400" dirty="0"/>
              <a:t> Dielectric Layer Received by UV Stimulated Plasma Anodizing</a:t>
            </a:r>
            <a:r>
              <a:rPr lang="ka-GE" sz="1400" dirty="0"/>
              <a:t>//</a:t>
            </a:r>
            <a:r>
              <a:rPr lang="en-US" sz="1400" dirty="0"/>
              <a:t> World Multidisciplinary Earth Sciences Symposium 201</a:t>
            </a:r>
            <a:r>
              <a:rPr lang="ka-GE" sz="1400" dirty="0"/>
              <a:t>6</a:t>
            </a:r>
            <a:r>
              <a:rPr lang="en-US" sz="1400" dirty="0"/>
              <a:t>, </a:t>
            </a:r>
            <a:r>
              <a:rPr lang="ka-GE" sz="1400" dirty="0"/>
              <a:t>5</a:t>
            </a:r>
            <a:r>
              <a:rPr lang="en-US" sz="1400" dirty="0"/>
              <a:t>-</a:t>
            </a:r>
            <a:r>
              <a:rPr lang="ka-GE" sz="1400" dirty="0"/>
              <a:t>9</a:t>
            </a:r>
            <a:r>
              <a:rPr lang="en-US" sz="1400" dirty="0"/>
              <a:t> September, </a:t>
            </a:r>
            <a:r>
              <a:rPr lang="en-US" sz="1400" b="1" dirty="0">
                <a:solidFill>
                  <a:srgbClr val="FF0000"/>
                </a:solidFill>
              </a:rPr>
              <a:t>201</a:t>
            </a:r>
            <a:r>
              <a:rPr lang="ka-GE" sz="1400" b="1" dirty="0">
                <a:solidFill>
                  <a:srgbClr val="FF0000"/>
                </a:solidFill>
              </a:rPr>
              <a:t>6</a:t>
            </a:r>
            <a:r>
              <a:rPr lang="en-US" sz="1400" b="1" dirty="0">
                <a:solidFill>
                  <a:srgbClr val="FF0000"/>
                </a:solidFill>
              </a:rPr>
              <a:t>, Prague (Czech Republic</a:t>
            </a:r>
            <a:r>
              <a:rPr lang="en-US" sz="1400" dirty="0"/>
              <a:t>)</a:t>
            </a:r>
            <a:r>
              <a:rPr lang="ka-GE" sz="1400" dirty="0"/>
              <a:t>;</a:t>
            </a:r>
            <a:endParaRPr lang="ru-RU" sz="1400" dirty="0"/>
          </a:p>
          <a:p>
            <a:pPr lvl="0"/>
            <a:r>
              <a:rPr lang="en-US" sz="1400" b="1" dirty="0" smtClean="0">
                <a:solidFill>
                  <a:srgbClr val="FF0000"/>
                </a:solidFill>
              </a:rPr>
              <a:t>3. </a:t>
            </a:r>
            <a:r>
              <a:rPr lang="en-US" sz="1400" dirty="0" err="1" smtClean="0"/>
              <a:t>A.Bibilashvili</a:t>
            </a:r>
            <a:r>
              <a:rPr lang="en-US" sz="1400" dirty="0"/>
              <a:t>,  Z. </a:t>
            </a:r>
            <a:r>
              <a:rPr lang="en-US" sz="1400" dirty="0" err="1"/>
              <a:t>Kushitashvili</a:t>
            </a:r>
            <a:r>
              <a:rPr lang="ka-GE" sz="1400" dirty="0"/>
              <a:t>//</a:t>
            </a:r>
            <a:r>
              <a:rPr lang="en-US" sz="1400" dirty="0"/>
              <a:t> Low temperature oxidation of </a:t>
            </a:r>
            <a:r>
              <a:rPr lang="en-US" sz="1400" dirty="0" err="1"/>
              <a:t>GaAs</a:t>
            </a:r>
            <a:r>
              <a:rPr lang="en-US" sz="1400" dirty="0"/>
              <a:t> by UV stimulated plasma anodizing</a:t>
            </a:r>
            <a:r>
              <a:rPr lang="ka-GE" sz="1400" dirty="0"/>
              <a:t>//</a:t>
            </a:r>
            <a:r>
              <a:rPr lang="en-US" sz="1400" dirty="0"/>
              <a:t> World Multidisciplinary Earth Sciences Symposium 201</a:t>
            </a:r>
            <a:r>
              <a:rPr lang="ka-GE" sz="1400" dirty="0"/>
              <a:t>6</a:t>
            </a:r>
            <a:r>
              <a:rPr lang="en-US" sz="1400" dirty="0"/>
              <a:t>, </a:t>
            </a:r>
            <a:r>
              <a:rPr lang="ka-GE" sz="1400" dirty="0"/>
              <a:t>5</a:t>
            </a:r>
            <a:r>
              <a:rPr lang="en-US" sz="1400" dirty="0"/>
              <a:t>-</a:t>
            </a:r>
            <a:r>
              <a:rPr lang="ka-GE" sz="1400" dirty="0"/>
              <a:t>9</a:t>
            </a:r>
            <a:r>
              <a:rPr lang="en-US" sz="1400" dirty="0"/>
              <a:t> September, </a:t>
            </a:r>
            <a:r>
              <a:rPr lang="en-US" sz="1400" b="1" dirty="0">
                <a:solidFill>
                  <a:srgbClr val="FF0000"/>
                </a:solidFill>
              </a:rPr>
              <a:t>201</a:t>
            </a:r>
            <a:r>
              <a:rPr lang="ka-GE" sz="1400" b="1" dirty="0">
                <a:solidFill>
                  <a:srgbClr val="FF0000"/>
                </a:solidFill>
              </a:rPr>
              <a:t>6</a:t>
            </a:r>
            <a:r>
              <a:rPr lang="en-US" sz="1400" b="1" dirty="0">
                <a:solidFill>
                  <a:srgbClr val="FF0000"/>
                </a:solidFill>
              </a:rPr>
              <a:t>, Prague (Czech Republic</a:t>
            </a:r>
            <a:r>
              <a:rPr lang="en-US" sz="1400" dirty="0"/>
              <a:t>)</a:t>
            </a:r>
            <a:r>
              <a:rPr lang="ka-GE" sz="1400" dirty="0"/>
              <a:t>;</a:t>
            </a:r>
            <a:endParaRPr lang="ru-RU" sz="1400" dirty="0"/>
          </a:p>
          <a:p>
            <a:r>
              <a:rPr lang="ka-GE" sz="1400" dirty="0"/>
              <a:t> </a:t>
            </a:r>
            <a:r>
              <a:rPr lang="ka-GE" sz="1400" b="1" dirty="0" smtClean="0">
                <a:solidFill>
                  <a:srgbClr val="FF0000"/>
                </a:solidFill>
              </a:rPr>
              <a:t>4</a:t>
            </a:r>
            <a:r>
              <a:rPr lang="ka-GE" sz="1400" b="1" dirty="0">
                <a:solidFill>
                  <a:srgbClr val="FF0000"/>
                </a:solidFill>
              </a:rPr>
              <a:t>. </a:t>
            </a:r>
            <a:r>
              <a:rPr lang="af-ZA" sz="1400" dirty="0"/>
              <a:t>A.Bibilashvili, R.Guliaev, N.Dolidze, G.Skhiladze, </a:t>
            </a:r>
            <a:r>
              <a:rPr lang="ka-GE" sz="1400" dirty="0"/>
              <a:t>Z. Jibuti//</a:t>
            </a:r>
            <a:r>
              <a:rPr lang="en-US" sz="1400" dirty="0"/>
              <a:t> low- Temperature Method of Formation of Group III Nit-ride (</a:t>
            </a:r>
            <a:r>
              <a:rPr lang="en-US" sz="1400" dirty="0" err="1"/>
              <a:t>GaN</a:t>
            </a:r>
            <a:r>
              <a:rPr lang="en-US" sz="1400" dirty="0"/>
              <a:t>, </a:t>
            </a:r>
            <a:r>
              <a:rPr lang="en-US" sz="1400" dirty="0" err="1"/>
              <a:t>AlN</a:t>
            </a:r>
            <a:r>
              <a:rPr lang="en-US" sz="1400" dirty="0"/>
              <a:t>) </a:t>
            </a:r>
            <a:r>
              <a:rPr lang="en-US" sz="1400" dirty="0" err="1"/>
              <a:t>Nanofilms</a:t>
            </a:r>
            <a:r>
              <a:rPr lang="ka-GE" sz="1400" dirty="0"/>
              <a:t>//</a:t>
            </a:r>
            <a:r>
              <a:rPr lang="en-US" sz="1400" dirty="0"/>
              <a:t>4</a:t>
            </a:r>
            <a:r>
              <a:rPr lang="en-US" sz="1400" baseline="30000" dirty="0"/>
              <a:t>th</a:t>
            </a:r>
            <a:r>
              <a:rPr lang="en-US" sz="1400" dirty="0"/>
              <a:t> Internat. Conf. “</a:t>
            </a:r>
            <a:r>
              <a:rPr lang="en-US" sz="1400" dirty="0" err="1"/>
              <a:t>Nanotechnolgi-es</a:t>
            </a:r>
            <a:r>
              <a:rPr lang="en-US" sz="1400" dirty="0"/>
              <a:t>”, October 24-27</a:t>
            </a:r>
            <a:r>
              <a:rPr lang="en-US" sz="1400" b="1" dirty="0">
                <a:solidFill>
                  <a:srgbClr val="FF0000"/>
                </a:solidFill>
              </a:rPr>
              <a:t>, 2016, Tbilisi, Georgia</a:t>
            </a:r>
            <a:r>
              <a:rPr lang="en-US" sz="1400" dirty="0"/>
              <a:t>, Nano-</a:t>
            </a:r>
            <a:r>
              <a:rPr lang="en-US" sz="1400" dirty="0" err="1"/>
              <a:t>2016,p</a:t>
            </a:r>
            <a:r>
              <a:rPr lang="en-US" sz="1400" dirty="0"/>
              <a:t>.</a:t>
            </a:r>
            <a:r>
              <a:rPr lang="ka-GE" sz="1400" dirty="0"/>
              <a:t>29</a:t>
            </a:r>
            <a:r>
              <a:rPr lang="en-US" sz="1400" dirty="0"/>
              <a:t>, abstract</a:t>
            </a:r>
            <a:r>
              <a:rPr lang="ka-GE" sz="1400" dirty="0"/>
              <a:t>;</a:t>
            </a:r>
            <a:endParaRPr lang="ru-RU" sz="1400" dirty="0"/>
          </a:p>
          <a:p>
            <a:r>
              <a:rPr lang="ka-GE" sz="1400" dirty="0" smtClean="0"/>
              <a:t> </a:t>
            </a:r>
            <a:r>
              <a:rPr lang="ka-GE" sz="1400" b="1" dirty="0">
                <a:solidFill>
                  <a:srgbClr val="FF0000"/>
                </a:solidFill>
              </a:rPr>
              <a:t>5. </a:t>
            </a:r>
            <a:r>
              <a:rPr lang="ka-GE" sz="1400" dirty="0"/>
              <a:t>L. Jibuti, Z. Jibuti, R.Melkadze// The original method for studying optical properties of semiconductor materials and structures and the setup "Polychromator»//</a:t>
            </a:r>
            <a:r>
              <a:rPr lang="en-US" sz="1400" dirty="0"/>
              <a:t>4</a:t>
            </a:r>
            <a:r>
              <a:rPr lang="en-US" sz="1400" baseline="30000" dirty="0"/>
              <a:t>th</a:t>
            </a:r>
            <a:r>
              <a:rPr lang="en-US" sz="1400" dirty="0"/>
              <a:t> Internat. Conf. “</a:t>
            </a:r>
            <a:r>
              <a:rPr lang="en-US" sz="1400" dirty="0" err="1"/>
              <a:t>Nanotechnolgi-es</a:t>
            </a:r>
            <a:r>
              <a:rPr lang="en-US" sz="1400" dirty="0"/>
              <a:t>”, October 24-27, </a:t>
            </a:r>
            <a:r>
              <a:rPr lang="en-US" sz="1400" b="1" dirty="0">
                <a:solidFill>
                  <a:srgbClr val="FF0000"/>
                </a:solidFill>
              </a:rPr>
              <a:t>2016, Tbilisi, Georgia, </a:t>
            </a:r>
            <a:r>
              <a:rPr lang="en-US" sz="1400" dirty="0"/>
              <a:t>Nano-</a:t>
            </a:r>
            <a:r>
              <a:rPr lang="en-US" sz="1400" dirty="0" err="1"/>
              <a:t>2016,p</a:t>
            </a:r>
            <a:r>
              <a:rPr lang="en-US" sz="1400" dirty="0"/>
              <a:t>.</a:t>
            </a:r>
            <a:r>
              <a:rPr lang="ka-GE" sz="1400" dirty="0"/>
              <a:t>89</a:t>
            </a:r>
            <a:r>
              <a:rPr lang="en-US" sz="1400" dirty="0"/>
              <a:t>, abstract</a:t>
            </a:r>
            <a:r>
              <a:rPr lang="ka-GE" sz="1400" dirty="0" smtClean="0"/>
              <a:t>;</a:t>
            </a:r>
            <a:r>
              <a:rPr lang="ka-GE" sz="1400" dirty="0"/>
              <a:t>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ka-GE" sz="1600" dirty="0" smtClean="0">
                <a:solidFill>
                  <a:srgbClr val="FFC000"/>
                </a:solidFill>
              </a:rPr>
              <a:t>მიღებულია </a:t>
            </a:r>
            <a:r>
              <a:rPr lang="ka-GE" sz="1600" dirty="0">
                <a:solidFill>
                  <a:srgbClr val="FF0000"/>
                </a:solidFill>
              </a:rPr>
              <a:t>დადებითი გადაწყვეტილება პატენტზე</a:t>
            </a:r>
            <a:r>
              <a:rPr lang="ka-GE" sz="1600" dirty="0"/>
              <a:t>:  </a:t>
            </a:r>
            <a:r>
              <a:rPr lang="ka-GE" dirty="0">
                <a:solidFill>
                  <a:srgbClr val="FFFF00"/>
                </a:solidFill>
              </a:rPr>
              <a:t>ა.ბიბილაშვილი ნ.დოლიძე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ka-GE" dirty="0">
                <a:solidFill>
                  <a:srgbClr val="FFFF00"/>
                </a:solidFill>
              </a:rPr>
              <a:t>„ნახევარგამტარ–დიელექტრიკის გამყოფ საზღვარზე ენერგეტიკული დონის განსაზღვრის ხერხი“ </a:t>
            </a:r>
            <a:r>
              <a:rPr lang="en-US" dirty="0">
                <a:solidFill>
                  <a:srgbClr val="FFFF00"/>
                </a:solidFill>
              </a:rPr>
              <a:t>AP 014017</a:t>
            </a:r>
            <a:r>
              <a:rPr lang="ka-GE" dirty="0">
                <a:solidFill>
                  <a:srgbClr val="FFFF00"/>
                </a:solidFill>
              </a:rPr>
              <a:t>; </a:t>
            </a:r>
            <a:r>
              <a:rPr lang="en-US" dirty="0">
                <a:solidFill>
                  <a:srgbClr val="FFFF00"/>
                </a:solidFill>
              </a:rPr>
              <a:t>H </a:t>
            </a:r>
            <a:r>
              <a:rPr lang="en-US" dirty="0" err="1">
                <a:solidFill>
                  <a:srgbClr val="FFFF00"/>
                </a:solidFill>
              </a:rPr>
              <a:t>01L21</a:t>
            </a:r>
            <a:r>
              <a:rPr lang="en-US" dirty="0">
                <a:solidFill>
                  <a:srgbClr val="FFFF00"/>
                </a:solidFill>
              </a:rPr>
              <a:t>/66; </a:t>
            </a:r>
            <a:r>
              <a:rPr lang="en-US" dirty="0" err="1">
                <a:solidFill>
                  <a:srgbClr val="FFFF00"/>
                </a:solidFill>
              </a:rPr>
              <a:t>G01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R31</a:t>
            </a:r>
            <a:r>
              <a:rPr lang="en-US" dirty="0">
                <a:solidFill>
                  <a:srgbClr val="FFFF00"/>
                </a:solidFill>
              </a:rPr>
              <a:t>/66; </a:t>
            </a:r>
            <a:r>
              <a:rPr lang="ka-GE" dirty="0">
                <a:solidFill>
                  <a:srgbClr val="FFFF00"/>
                </a:solidFill>
              </a:rPr>
              <a:t>პრიორიტეტი: 23.12. 2015, დადებითი გადაწყვეტილება 19.08.2016. </a:t>
            </a:r>
            <a:r>
              <a:rPr lang="ka-GE" dirty="0" smtClean="0">
                <a:solidFill>
                  <a:srgbClr val="FFFF00"/>
                </a:solidFill>
              </a:rPr>
              <a:t>საქართველო.</a:t>
            </a:r>
            <a:endParaRPr lang="ru-RU" dirty="0">
              <a:solidFill>
                <a:srgbClr val="FFFF00"/>
              </a:solidFill>
            </a:endParaRPr>
          </a:p>
          <a:p>
            <a:endParaRPr lang="ru-RU" sz="1200" dirty="0"/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2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717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196752"/>
            <a:ext cx="6318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4400" b="1" dirty="0">
                <a:solidFill>
                  <a:srgbClr val="FF0000"/>
                </a:solidFill>
              </a:rPr>
              <a:t>მადლობა 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ka-GE" sz="4400" b="1" dirty="0">
                <a:solidFill>
                  <a:srgbClr val="FF0000"/>
                </a:solidFill>
              </a:rPr>
              <a:t>ყურადღებისთვის</a:t>
            </a:r>
            <a:r>
              <a:rPr lang="en-US" sz="4400" b="1" dirty="0">
                <a:solidFill>
                  <a:srgbClr val="FF0000"/>
                </a:solidFill>
              </a:rPr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2843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0712" y="2852936"/>
            <a:ext cx="70604" cy="528010"/>
          </a:xfrm>
        </p:spPr>
        <p:txBody>
          <a:bodyPr/>
          <a:lstStyle/>
          <a:p>
            <a:pPr algn="l"/>
            <a:r>
              <a:rPr lang="ka-GE" dirty="0" smtClean="0"/>
              <a:t/>
            </a:r>
            <a:br>
              <a:rPr lang="ka-GE" dirty="0" smtClean="0"/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800" dirty="0" smtClean="0"/>
              <a:t>დიელექტრიკების (ოქსიდების) </a:t>
            </a:r>
            <a:r>
              <a:rPr lang="ka-GE" sz="2800" dirty="0"/>
              <a:t>გამოყენების სფეროები</a:t>
            </a:r>
            <a:endParaRPr lang="ru-RU" sz="2800" dirty="0"/>
          </a:p>
        </p:txBody>
      </p:sp>
      <p:pic>
        <p:nvPicPr>
          <p:cNvPr id="6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8701"/>
            <a:ext cx="790575" cy="73596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01002"/>
            <a:ext cx="733425" cy="7334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83680"/>
            <a:ext cx="946150" cy="7715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01858"/>
            <a:ext cx="902335" cy="76161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02639"/>
            <a:ext cx="828675" cy="8286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Picture 27" descr="Description: http://habrastorage.org/storage2/327/e23/bff/327e23bff64ef4eabf542073c5d08e4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71871"/>
            <a:ext cx="838200" cy="767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39034" y="2780928"/>
            <a:ext cx="842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FFC000"/>
                </a:solidFill>
              </a:rPr>
              <a:t>გარდამავალ მეტალთა (</a:t>
            </a:r>
            <a:r>
              <a:rPr lang="en-US" sz="2000" b="1" dirty="0">
                <a:solidFill>
                  <a:srgbClr val="FFC000"/>
                </a:solidFill>
              </a:rPr>
              <a:t>Ti, </a:t>
            </a:r>
            <a:r>
              <a:rPr lang="en-US" sz="2000" b="1" dirty="0" err="1">
                <a:solidFill>
                  <a:srgbClr val="FFC000"/>
                </a:solidFill>
              </a:rPr>
              <a:t>Hf</a:t>
            </a:r>
            <a:r>
              <a:rPr lang="en-US" sz="2000" b="1" dirty="0">
                <a:solidFill>
                  <a:srgbClr val="FFC000"/>
                </a:solidFill>
              </a:rPr>
              <a:t>, </a:t>
            </a:r>
            <a:r>
              <a:rPr lang="en-US" sz="2000" b="1" dirty="0" err="1">
                <a:solidFill>
                  <a:srgbClr val="FFC000"/>
                </a:solidFill>
              </a:rPr>
              <a:t>Zr</a:t>
            </a:r>
            <a:r>
              <a:rPr lang="en-US" sz="2000" b="1" dirty="0">
                <a:solidFill>
                  <a:srgbClr val="FFC000"/>
                </a:solidFill>
              </a:rPr>
              <a:t>) </a:t>
            </a:r>
            <a:r>
              <a:rPr lang="ka-GE" sz="2000" b="1" dirty="0">
                <a:solidFill>
                  <a:srgbClr val="FFC000"/>
                </a:solidFill>
              </a:rPr>
              <a:t>ოქსიდურ ფირებს აქვთ დიდი დიელექტრიკული მუდმივა და </a:t>
            </a:r>
            <a:r>
              <a:rPr lang="ka-GE" sz="2000" b="1" dirty="0" smtClean="0">
                <a:solidFill>
                  <a:srgbClr val="FFC000"/>
                </a:solidFill>
              </a:rPr>
              <a:t>მათ წინაშე მკაცრი მოთხოვნებია: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419182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rgbClr val="FFFF00"/>
                </a:solidFill>
              </a:rPr>
              <a:t>უნდა იყვნენ:</a:t>
            </a:r>
            <a:endParaRPr lang="ka-GE" sz="2000" b="1" dirty="0">
              <a:solidFill>
                <a:srgbClr val="FFFF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ka-GE" sz="2000" dirty="0" smtClean="0">
                <a:solidFill>
                  <a:srgbClr val="FFFF00"/>
                </a:solidFill>
              </a:rPr>
              <a:t> ზეთხელი </a:t>
            </a:r>
            <a:r>
              <a:rPr lang="ka-GE" sz="2000" dirty="0">
                <a:solidFill>
                  <a:srgbClr val="FFFF00"/>
                </a:solidFill>
              </a:rPr>
              <a:t>(5 – 50 ნმ);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ka-GE" sz="2000" dirty="0" smtClean="0">
                <a:solidFill>
                  <a:srgbClr val="FFFF00"/>
                </a:solidFill>
              </a:rPr>
              <a:t> დიდი </a:t>
            </a:r>
            <a:r>
              <a:rPr lang="ka-GE" sz="2000" dirty="0">
                <a:solidFill>
                  <a:srgbClr val="FFFF00"/>
                </a:solidFill>
              </a:rPr>
              <a:t>დიელექტრიკული გარღვევის ძაბვით;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ka-GE" sz="2000" dirty="0" smtClean="0">
                <a:solidFill>
                  <a:srgbClr val="FFFF00"/>
                </a:solidFill>
              </a:rPr>
              <a:t> უდეფექტო</a:t>
            </a:r>
            <a:r>
              <a:rPr lang="ka-GE" sz="2000" dirty="0">
                <a:solidFill>
                  <a:srgbClr val="FFFF00"/>
                </a:solidFill>
              </a:rPr>
              <a:t>, მინერავების გარეშე;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ka-GE" sz="2000" dirty="0" smtClean="0">
                <a:solidFill>
                  <a:srgbClr val="FFFF00"/>
                </a:solidFill>
              </a:rPr>
              <a:t> მაღალხარისხიანი</a:t>
            </a:r>
            <a:r>
              <a:rPr lang="ka-GE" sz="2000" dirty="0">
                <a:solidFill>
                  <a:srgbClr val="FFFF00"/>
                </a:solidFill>
              </a:rPr>
              <a:t>, მცირე ზედაპირული დონეებით; 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ka-GE" sz="2000" dirty="0" smtClean="0">
                <a:solidFill>
                  <a:srgbClr val="FFFF00"/>
                </a:solidFill>
              </a:rPr>
              <a:t> გარე </a:t>
            </a:r>
            <a:r>
              <a:rPr lang="ka-GE" sz="2000" dirty="0">
                <a:solidFill>
                  <a:srgbClr val="FFFF00"/>
                </a:solidFill>
              </a:rPr>
              <a:t>ფაქტორების მიმართ </a:t>
            </a:r>
            <a:r>
              <a:rPr lang="ka-GE" sz="2000" dirty="0" smtClean="0">
                <a:solidFill>
                  <a:srgbClr val="FFFF00"/>
                </a:solidFill>
              </a:rPr>
              <a:t>სტაბილური</a:t>
            </a:r>
            <a:r>
              <a:rPr lang="en-US" sz="2000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ka-GE" sz="2000" dirty="0" smtClean="0">
                <a:solidFill>
                  <a:srgbClr val="FFFF00"/>
                </a:solidFill>
              </a:rPr>
              <a:t> მიღებული დაბალ ტემპერატურაზე (600–650)</a:t>
            </a:r>
            <a:r>
              <a:rPr lang="en-US" sz="2000" b="1" baseline="30000" dirty="0" err="1" smtClean="0">
                <a:solidFill>
                  <a:srgbClr val="FFFF00"/>
                </a:solidFill>
              </a:rPr>
              <a:t>0</a:t>
            </a:r>
            <a:r>
              <a:rPr lang="en-US" sz="2000" b="1" dirty="0" err="1" smtClean="0">
                <a:solidFill>
                  <a:srgbClr val="FFFF00"/>
                </a:solidFill>
              </a:rPr>
              <a:t>C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92D05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9" y="1734473"/>
            <a:ext cx="779140" cy="87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0" y="1734473"/>
            <a:ext cx="896466" cy="81915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20932"/>
            <a:ext cx="990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s://upload.wikimedia.org/wikipedia/commons/thumb/1/1d/Dickschicht.jpg/220px-Dickschicht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92" y="1813178"/>
            <a:ext cx="1008112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00" y="-1"/>
            <a:ext cx="8335762" cy="1387375"/>
          </a:xfrm>
        </p:spPr>
        <p:txBody>
          <a:bodyPr/>
          <a:lstStyle/>
          <a:p>
            <a:pPr algn="ctr"/>
            <a:r>
              <a:rPr lang="ka-GE" sz="32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გარდამავალ მეტალ </a:t>
            </a:r>
            <a:r>
              <a:rPr lang="ka-GE" sz="24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–</a:t>
            </a:r>
            <a:r>
              <a:rPr lang="ka-GE" sz="2400" b="1" i="1" dirty="0" smtClean="0">
                <a:solidFill>
                  <a:srgbClr val="00B0F0"/>
                </a:solidFill>
                <a:ea typeface="Calibri"/>
                <a:cs typeface="Times New Roman"/>
              </a:rPr>
              <a:t>ტიტანის </a:t>
            </a:r>
            <a:r>
              <a:rPr lang="ka-GE" sz="24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ოქსიდური </a:t>
            </a:r>
            <a:r>
              <a:rPr lang="ka-GE" sz="2400" b="1" i="1" dirty="0">
                <a:solidFill>
                  <a:srgbClr val="FFFF00"/>
                </a:solidFill>
                <a:ea typeface="Calibri"/>
                <a:cs typeface="Times New Roman"/>
              </a:rPr>
              <a:t>ფირების </a:t>
            </a:r>
            <a:r>
              <a:rPr lang="ka-GE" sz="24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ფენების  </a:t>
            </a:r>
            <a:r>
              <a:rPr lang="ka-GE" sz="2400" b="1" i="1" dirty="0">
                <a:solidFill>
                  <a:srgbClr val="FFFF00"/>
                </a:solidFill>
                <a:ea typeface="Calibri"/>
                <a:cs typeface="Times New Roman"/>
              </a:rPr>
              <a:t>ფორმირების </a:t>
            </a:r>
            <a:r>
              <a:rPr lang="ka-GE" sz="24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დაბალტემპერატურული ტექნოლოგიის </a:t>
            </a:r>
            <a:r>
              <a:rPr lang="ka-GE" sz="2400" b="1" i="1" dirty="0">
                <a:solidFill>
                  <a:srgbClr val="FFFF00"/>
                </a:solidFill>
                <a:ea typeface="Calibri"/>
                <a:cs typeface="Times New Roman"/>
              </a:rPr>
              <a:t>დამუშავება და კვლევა</a:t>
            </a:r>
            <a:r>
              <a:rPr lang="ru-RU" sz="2400" b="1" i="1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2400" b="1" i="1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en-US" sz="2400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7375"/>
            <a:ext cx="2304256" cy="2160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4815" y="367178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>
                <a:solidFill>
                  <a:srgbClr val="C00000"/>
                </a:solidFill>
              </a:rPr>
              <a:t>მაგნეტრონული </a:t>
            </a:r>
            <a:r>
              <a:rPr lang="ka-GE" b="1" i="1" dirty="0" smtClean="0">
                <a:solidFill>
                  <a:srgbClr val="C00000"/>
                </a:solidFill>
              </a:rPr>
              <a:t>გაფრ–</a:t>
            </a:r>
          </a:p>
          <a:p>
            <a:r>
              <a:rPr lang="ka-GE" b="1" i="1" dirty="0" smtClean="0">
                <a:solidFill>
                  <a:srgbClr val="C00000"/>
                </a:solidFill>
              </a:rPr>
              <a:t>ქვევის  დანადგარი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47884"/>
            <a:ext cx="2260600" cy="190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44588" y="32145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4368" y="3292475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</a:rPr>
              <a:t>Si</a:t>
            </a:r>
            <a:r>
              <a:rPr lang="ka-GE" sz="1600" dirty="0" smtClean="0">
                <a:solidFill>
                  <a:srgbClr val="FFC000"/>
                </a:solidFill>
              </a:rPr>
              <a:t>(</a:t>
            </a:r>
            <a:r>
              <a:rPr lang="en-US" sz="1600" dirty="0" smtClean="0">
                <a:solidFill>
                  <a:srgbClr val="FFC000"/>
                </a:solidFill>
              </a:rPr>
              <a:t>p</a:t>
            </a:r>
            <a:r>
              <a:rPr lang="ka-GE" sz="1600" dirty="0" smtClean="0">
                <a:solidFill>
                  <a:srgbClr val="FFC000"/>
                </a:solidFill>
              </a:rPr>
              <a:t>)–</a:t>
            </a:r>
            <a:r>
              <a:rPr lang="en-US" sz="1600" dirty="0" err="1" smtClean="0">
                <a:solidFill>
                  <a:srgbClr val="FFC000"/>
                </a:solidFill>
              </a:rPr>
              <a:t>TiO</a:t>
            </a:r>
            <a:r>
              <a:rPr lang="en-US" sz="1600" baseline="-25000" dirty="0" err="1" smtClean="0">
                <a:solidFill>
                  <a:srgbClr val="FFC000"/>
                </a:solidFill>
              </a:rPr>
              <a:t>2</a:t>
            </a:r>
            <a:r>
              <a:rPr lang="en-US" sz="1600" dirty="0" smtClean="0">
                <a:solidFill>
                  <a:srgbClr val="FFC000"/>
                </a:solidFill>
              </a:rPr>
              <a:t>-Al </a:t>
            </a:r>
            <a:r>
              <a:rPr lang="ka-GE" sz="1600" dirty="0" smtClean="0">
                <a:solidFill>
                  <a:srgbClr val="FFC000"/>
                </a:solidFill>
              </a:rPr>
              <a:t>–ის ნორმ.</a:t>
            </a:r>
            <a:endParaRPr lang="en-US" sz="1600" dirty="0" smtClean="0">
              <a:solidFill>
                <a:srgbClr val="FFC0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C000"/>
                </a:solidFill>
              </a:rPr>
              <a:t>C-V</a:t>
            </a:r>
            <a:r>
              <a:rPr lang="ka-GE" sz="1600" dirty="0" smtClean="0">
                <a:solidFill>
                  <a:srgbClr val="FFC000"/>
                </a:solidFill>
              </a:rPr>
              <a:t> (1); თეორ</a:t>
            </a:r>
            <a:r>
              <a:rPr lang="en-US" sz="1600" dirty="0" smtClean="0">
                <a:solidFill>
                  <a:srgbClr val="FFC000"/>
                </a:solidFill>
              </a:rPr>
              <a:t>.</a:t>
            </a:r>
            <a:r>
              <a:rPr lang="ka-GE" sz="1600" dirty="0" smtClean="0">
                <a:solidFill>
                  <a:srgbClr val="FFC000"/>
                </a:solidFill>
              </a:rPr>
              <a:t> (2).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47885"/>
            <a:ext cx="3312368" cy="20997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411149" y="3547614"/>
            <a:ext cx="2305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>
                <a:solidFill>
                  <a:srgbClr val="FFC000"/>
                </a:solidFill>
              </a:rPr>
              <a:t>TiO</a:t>
            </a:r>
            <a:r>
              <a:rPr lang="ka-GE" sz="2000" i="1" baseline="-25000" dirty="0">
                <a:solidFill>
                  <a:srgbClr val="FFC000"/>
                </a:solidFill>
              </a:rPr>
              <a:t>2</a:t>
            </a:r>
            <a:r>
              <a:rPr lang="ka-GE" sz="2000" dirty="0">
                <a:solidFill>
                  <a:srgbClr val="FFC000"/>
                </a:solidFill>
              </a:rPr>
              <a:t>–ის პროფილი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14" name="Рисунок 13" descr="IMG_009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10" y="4221088"/>
            <a:ext cx="1818506" cy="18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958310" y="6036613"/>
            <a:ext cx="2022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>
                <a:solidFill>
                  <a:srgbClr val="FFC000"/>
                </a:solidFill>
              </a:rPr>
              <a:t>პროფილომეტრი </a:t>
            </a:r>
            <a:endParaRPr lang="ka-GE" b="1" i="1" dirty="0" smtClean="0">
              <a:solidFill>
                <a:srgbClr val="FFC000"/>
              </a:solidFill>
            </a:endParaRPr>
          </a:p>
          <a:p>
            <a:r>
              <a:rPr lang="ka-GE" b="1" i="1" dirty="0" smtClean="0">
                <a:solidFill>
                  <a:srgbClr val="FFC000"/>
                </a:solidFill>
              </a:rPr>
              <a:t>ALPHA </a:t>
            </a:r>
            <a:r>
              <a:rPr lang="ka-GE" b="1" i="1" dirty="0">
                <a:solidFill>
                  <a:srgbClr val="FFC000"/>
                </a:solidFill>
              </a:rPr>
              <a:t>STEP-200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2952327" cy="190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517687" y="6128945"/>
            <a:ext cx="3440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i="1" dirty="0">
                <a:solidFill>
                  <a:srgbClr val="C00000"/>
                </a:solidFill>
              </a:rPr>
              <a:t>ფირის სისქის გამზომი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0" y="4318115"/>
            <a:ext cx="2693046" cy="172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78201" y="6047000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i="1" dirty="0">
                <a:solidFill>
                  <a:srgbClr val="FFC000"/>
                </a:solidFill>
              </a:rPr>
              <a:t>გამოსვლის მუშაობის გამზომი 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5380" cy="504056"/>
          </a:xfrm>
        </p:spPr>
        <p:txBody>
          <a:bodyPr/>
          <a:lstStyle/>
          <a:p>
            <a:pPr algn="ctr"/>
            <a:r>
              <a:rPr lang="ka-GE" sz="2800" b="1" dirty="0">
                <a:solidFill>
                  <a:srgbClr val="FFFF00"/>
                </a:solidFill>
              </a:rPr>
              <a:t>ტიტანის ოქსიდების </a:t>
            </a:r>
            <a:r>
              <a:rPr lang="ka-GE" sz="2800" b="1" dirty="0" smtClean="0">
                <a:solidFill>
                  <a:srgbClr val="FFFF00"/>
                </a:solidFill>
              </a:rPr>
              <a:t>პარამეტრები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38437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65317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i="1" dirty="0">
                <a:solidFill>
                  <a:srgbClr val="92D050"/>
                </a:solidFill>
              </a:rPr>
              <a:t>ოპტიკური გაშვების </a:t>
            </a:r>
            <a:r>
              <a:rPr lang="ka-GE" b="1" i="1" dirty="0" smtClean="0">
                <a:solidFill>
                  <a:srgbClr val="92D050"/>
                </a:solidFill>
              </a:rPr>
              <a:t>სპექტრები:TiO(1</a:t>
            </a:r>
            <a:r>
              <a:rPr lang="ka-GE" b="1" i="1" dirty="0">
                <a:solidFill>
                  <a:srgbClr val="92D050"/>
                </a:solidFill>
              </a:rPr>
              <a:t>); TiO</a:t>
            </a:r>
            <a:r>
              <a:rPr lang="ka-GE" b="1" i="1" baseline="-25000" dirty="0">
                <a:solidFill>
                  <a:srgbClr val="92D050"/>
                </a:solidFill>
              </a:rPr>
              <a:t>2</a:t>
            </a:r>
            <a:r>
              <a:rPr lang="ka-GE" b="1" i="1" dirty="0">
                <a:solidFill>
                  <a:srgbClr val="92D050"/>
                </a:solidFill>
              </a:rPr>
              <a:t>(2).</a:t>
            </a:r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259228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764704"/>
            <a:ext cx="2160241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2749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b="1" i="1" dirty="0" smtClean="0">
                <a:solidFill>
                  <a:srgbClr val="92D050"/>
                </a:solidFill>
              </a:rPr>
              <a:t>დიფრაქციოგრამა </a:t>
            </a:r>
            <a:r>
              <a:rPr lang="ka-GE" b="1" i="1" dirty="0">
                <a:solidFill>
                  <a:srgbClr val="92D050"/>
                </a:solidFill>
              </a:rPr>
              <a:t>სტრუქტურების TiO(ა) და TiO</a:t>
            </a:r>
            <a:r>
              <a:rPr lang="ka-GE" b="1" i="1" baseline="-25000" dirty="0">
                <a:solidFill>
                  <a:srgbClr val="92D050"/>
                </a:solidFill>
              </a:rPr>
              <a:t>2</a:t>
            </a:r>
            <a:r>
              <a:rPr lang="ka-GE" b="1" i="1" dirty="0">
                <a:solidFill>
                  <a:srgbClr val="92D050"/>
                </a:solidFill>
              </a:rPr>
              <a:t>(ბ).</a:t>
            </a:r>
            <a:endParaRPr lang="ru-RU" b="1" i="1" dirty="0">
              <a:solidFill>
                <a:srgbClr val="92D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564904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             </a:t>
            </a:r>
            <a:r>
              <a:rPr lang="ka-GE" b="1" i="1" dirty="0" smtClean="0">
                <a:solidFill>
                  <a:srgbClr val="FF0000"/>
                </a:solidFill>
              </a:rPr>
              <a:t>ა</a:t>
            </a:r>
            <a:r>
              <a:rPr lang="ka-GE" b="1" i="1" dirty="0">
                <a:solidFill>
                  <a:srgbClr val="FF0000"/>
                </a:solidFill>
              </a:rPr>
              <a:t>)                                         </a:t>
            </a:r>
            <a:r>
              <a:rPr lang="ka-GE" b="1" i="1" dirty="0" smtClean="0">
                <a:solidFill>
                  <a:srgbClr val="FF0000"/>
                </a:solidFill>
              </a:rPr>
              <a:t>ბ</a:t>
            </a:r>
            <a:r>
              <a:rPr lang="ka-GE" b="1" i="1" dirty="0">
                <a:solidFill>
                  <a:srgbClr val="FF0000"/>
                </a:solidFill>
              </a:rPr>
              <a:t>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110" y="573325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i="1" dirty="0" smtClean="0">
                <a:solidFill>
                  <a:srgbClr val="FFFF00"/>
                </a:solidFill>
              </a:rPr>
              <a:t>TiO</a:t>
            </a:r>
            <a:r>
              <a:rPr lang="ka-GE" sz="2000" b="1" i="1" baseline="-25000" dirty="0" smtClean="0">
                <a:solidFill>
                  <a:srgbClr val="FFFF00"/>
                </a:solidFill>
              </a:rPr>
              <a:t>X</a:t>
            </a:r>
            <a:r>
              <a:rPr lang="ka-GE" sz="2000" b="1" i="1" dirty="0" smtClean="0">
                <a:solidFill>
                  <a:srgbClr val="FFFF00"/>
                </a:solidFill>
              </a:rPr>
              <a:t> </a:t>
            </a:r>
            <a:r>
              <a:rPr lang="ka-GE" sz="2000" b="1" i="1" dirty="0">
                <a:solidFill>
                  <a:srgbClr val="FFFF00"/>
                </a:solidFill>
              </a:rPr>
              <a:t>(x&lt;2) და TiO</a:t>
            </a:r>
            <a:r>
              <a:rPr lang="ka-GE" sz="2000" b="1" i="1" baseline="-25000" dirty="0">
                <a:solidFill>
                  <a:srgbClr val="FFFF00"/>
                </a:solidFill>
              </a:rPr>
              <a:t>2 </a:t>
            </a:r>
            <a:r>
              <a:rPr lang="ka-GE" sz="2000" b="1" i="1" dirty="0">
                <a:solidFill>
                  <a:srgbClr val="FFFF00"/>
                </a:solidFill>
              </a:rPr>
              <a:t>მკვეთრად განსხვავდებიან ერთმანეთიგან, რაც </a:t>
            </a:r>
            <a:endParaRPr lang="ka-GE" sz="2000" b="1" i="1" dirty="0" smtClean="0">
              <a:solidFill>
                <a:srgbClr val="FFFF00"/>
              </a:solidFill>
            </a:endParaRPr>
          </a:p>
          <a:p>
            <a:pPr algn="ctr"/>
            <a:r>
              <a:rPr lang="ka-GE" sz="2000" b="1" i="1" dirty="0" smtClean="0">
                <a:solidFill>
                  <a:srgbClr val="FFFF00"/>
                </a:solidFill>
              </a:rPr>
              <a:t>ძლევა </a:t>
            </a:r>
            <a:r>
              <a:rPr lang="ka-GE" sz="2000" b="1" i="1" dirty="0">
                <a:solidFill>
                  <a:srgbClr val="FFFF00"/>
                </a:solidFill>
              </a:rPr>
              <a:t>მათი </a:t>
            </a:r>
            <a:r>
              <a:rPr lang="ka-GE" sz="2000" b="1" i="1" dirty="0">
                <a:solidFill>
                  <a:srgbClr val="FF0000"/>
                </a:solidFill>
              </a:rPr>
              <a:t>გამოყენების საშუალებას მემრისტორის სტრუქტურაში.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7263"/>
              </p:ext>
            </p:extLst>
          </p:nvPr>
        </p:nvGraphicFramePr>
        <p:xfrm>
          <a:off x="604163" y="3829436"/>
          <a:ext cx="7848870" cy="1877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827"/>
                <a:gridCol w="1113135"/>
                <a:gridCol w="767824"/>
                <a:gridCol w="853138"/>
                <a:gridCol w="853138"/>
                <a:gridCol w="767824"/>
                <a:gridCol w="682511"/>
                <a:gridCol w="853138"/>
                <a:gridCol w="767824"/>
                <a:gridCol w="682511"/>
              </a:tblGrid>
              <a:tr h="84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#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ელექტრ. მუხტი </a:t>
                      </a:r>
                      <a:r>
                        <a:rPr lang="en-US" sz="1200" dirty="0">
                          <a:effectLst/>
                        </a:rPr>
                        <a:t>Q⨯</a:t>
                      </a:r>
                      <a:r>
                        <a:rPr lang="ka-GE" sz="1200" dirty="0">
                          <a:effectLst/>
                        </a:rPr>
                        <a:t>10</a:t>
                      </a:r>
                      <a:r>
                        <a:rPr lang="ka-GE" sz="1200" baseline="30000" dirty="0">
                          <a:effectLst/>
                        </a:rPr>
                        <a:t>10</a:t>
                      </a:r>
                      <a:r>
                        <a:rPr lang="ka-GE" sz="1200" dirty="0">
                          <a:effectLst/>
                        </a:rPr>
                        <a:t>,სმ</a:t>
                      </a:r>
                      <a:r>
                        <a:rPr lang="ka-GE" sz="1200" baseline="30000" dirty="0">
                          <a:effectLst/>
                        </a:rPr>
                        <a:t>–2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ინვერსძაბვა </a:t>
                      </a:r>
                      <a:r>
                        <a:rPr lang="en-US" sz="1200" dirty="0" smtClean="0">
                          <a:effectLst/>
                        </a:rPr>
                        <a:t>U</a:t>
                      </a:r>
                      <a:r>
                        <a:rPr lang="ka-GE" sz="1200" baseline="-25000" dirty="0" smtClean="0">
                          <a:effectLst/>
                        </a:rPr>
                        <a:t>ინვ</a:t>
                      </a:r>
                      <a:r>
                        <a:rPr lang="ka-GE" sz="1200" dirty="0" smtClean="0">
                          <a:effectLst/>
                        </a:rPr>
                        <a:t>, ვ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ბრტ.ზნ. ძაბვა, </a:t>
                      </a:r>
                      <a:r>
                        <a:rPr lang="en-US" sz="1200">
                          <a:effectLst/>
                        </a:rPr>
                        <a:t>U</a:t>
                      </a:r>
                      <a:r>
                        <a:rPr lang="ka-GE" sz="1200" baseline="-25000">
                          <a:effectLst/>
                        </a:rPr>
                        <a:t>ბრტ</a:t>
                      </a:r>
                      <a:r>
                        <a:rPr lang="ka-GE" sz="1200">
                          <a:effectLst/>
                        </a:rPr>
                        <a:t>, 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გამ.მუშ.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 φ</a:t>
                      </a:r>
                      <a:r>
                        <a:rPr lang="ka-GE" sz="1200" baseline="-25000">
                          <a:effectLst/>
                        </a:rPr>
                        <a:t>კელ</a:t>
                      </a:r>
                      <a:r>
                        <a:rPr lang="ka-GE" sz="1200">
                          <a:effectLst/>
                        </a:rPr>
                        <a:t>, ევ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დიელ. მუდმ. </a:t>
                      </a:r>
                      <a:r>
                        <a:rPr lang="ka-GE" sz="1600" dirty="0">
                          <a:effectLst/>
                        </a:rPr>
                        <a:t>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სისქე, </a:t>
                      </a:r>
                      <a:r>
                        <a:rPr lang="en-US" sz="1400">
                          <a:effectLst/>
                        </a:rPr>
                        <a:t>d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r>
                        <a:rPr lang="ka-GE" sz="1200">
                          <a:effectLst/>
                        </a:rPr>
                        <a:t>ნმ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გაჟ.დნ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20ვ–ზე, </a:t>
                      </a:r>
                      <a:r>
                        <a:rPr lang="ka-GE" sz="1200" dirty="0">
                          <a:effectLst/>
                        </a:rPr>
                        <a:t>მა/სმ</a:t>
                      </a:r>
                      <a:r>
                        <a:rPr lang="ka-GE" sz="1200" baseline="30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ტევბა– </a:t>
                      </a:r>
                      <a:r>
                        <a:rPr lang="en-US" sz="1200" dirty="0" err="1" smtClean="0">
                          <a:effectLst/>
                        </a:rPr>
                        <a:t>C</a:t>
                      </a:r>
                      <a:r>
                        <a:rPr lang="en-US" sz="1200" baseline="-25000" dirty="0" err="1" smtClean="0">
                          <a:effectLst/>
                        </a:rPr>
                        <a:t>0</a:t>
                      </a:r>
                      <a:r>
                        <a:rPr lang="ka-GE" sz="1200" baseline="-25000" dirty="0" smtClean="0">
                          <a:effectLst/>
                        </a:rPr>
                        <a:t> </a:t>
                      </a:r>
                      <a:r>
                        <a:rPr lang="ka-GE" sz="1200" baseline="0" dirty="0" smtClean="0">
                          <a:effectLst/>
                        </a:rPr>
                        <a:t>პ</a:t>
                      </a:r>
                      <a:r>
                        <a:rPr lang="ka-GE" sz="1200" dirty="0" smtClean="0">
                          <a:effectLst/>
                        </a:rPr>
                        <a:t>ფ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ხორკ. </a:t>
                      </a:r>
                      <a:r>
                        <a:rPr lang="en-US" sz="1200" dirty="0">
                          <a:effectLst/>
                        </a:rPr>
                        <a:t>Ra(Å</a:t>
                      </a:r>
                      <a:r>
                        <a:rPr lang="ka-GE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TiO</a:t>
                      </a:r>
                      <a:r>
                        <a:rPr lang="ka-GE" sz="1600" baseline="-250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1,2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7030A0"/>
                          </a:solidFill>
                          <a:effectLst/>
                        </a:rPr>
                        <a:t>–</a:t>
                      </a: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0,40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7030A0"/>
                          </a:solidFill>
                          <a:effectLst/>
                        </a:rPr>
                        <a:t>–</a:t>
                      </a: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1,20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4,49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60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40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7,3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15,3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44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TiO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7030A0"/>
                          </a:solidFill>
                          <a:effectLst/>
                        </a:rPr>
                        <a:t>–</a:t>
                      </a:r>
                      <a:endParaRPr lang="ru-RU" sz="11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7030A0"/>
                          </a:solidFill>
                          <a:effectLst/>
                        </a:rPr>
                        <a:t>–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7030A0"/>
                          </a:solidFill>
                          <a:effectLst/>
                        </a:rPr>
                        <a:t>–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ka-GE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,80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7030A0"/>
                          </a:solidFill>
                          <a:effectLst/>
                        </a:rPr>
                        <a:t>–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 smtClean="0">
                          <a:solidFill>
                            <a:srgbClr val="7030A0"/>
                          </a:solidFill>
                          <a:effectLst/>
                        </a:rPr>
                        <a:t>40–20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20,6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7030A0"/>
                          </a:solidFill>
                          <a:effectLst/>
                        </a:rPr>
                        <a:t>–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1" dirty="0">
                          <a:solidFill>
                            <a:srgbClr val="7030A0"/>
                          </a:solidFill>
                          <a:effectLst/>
                        </a:rPr>
                        <a:t>54</a:t>
                      </a:r>
                      <a:endParaRPr lang="ru-RU" sz="11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89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24"/>
            <a:ext cx="7055380" cy="744034"/>
          </a:xfrm>
        </p:spPr>
        <p:txBody>
          <a:bodyPr/>
          <a:lstStyle/>
          <a:p>
            <a:pPr algn="ctr"/>
            <a:r>
              <a:rPr lang="ka-GE" sz="3600" dirty="0">
                <a:solidFill>
                  <a:srgbClr val="FF0000"/>
                </a:solidFill>
              </a:rPr>
              <a:t>რა არის “მემრისტორი”?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269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2000" b="1" dirty="0">
                <a:solidFill>
                  <a:srgbClr val="FFFF00"/>
                </a:solidFill>
              </a:rPr>
              <a:t>მეხსიერებისა და წინაღობის </a:t>
            </a:r>
            <a:r>
              <a:rPr lang="ka-GE" sz="2000" b="1" dirty="0" smtClean="0">
                <a:solidFill>
                  <a:srgbClr val="FFFF00"/>
                </a:solidFill>
              </a:rPr>
              <a:t>ერთობლიობა:  ( </a:t>
            </a:r>
            <a:r>
              <a:rPr lang="en-US" sz="2000" b="1" dirty="0" err="1">
                <a:solidFill>
                  <a:srgbClr val="FFFF00"/>
                </a:solidFill>
              </a:rPr>
              <a:t>Memristor</a:t>
            </a:r>
            <a:r>
              <a:rPr lang="en-US" sz="2000" b="1" dirty="0">
                <a:solidFill>
                  <a:srgbClr val="FFFF00"/>
                </a:solidFill>
              </a:rPr>
              <a:t> = Memory + Resistor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r>
              <a:rPr lang="ka-GE" sz="2000" b="1" dirty="0" smtClean="0">
                <a:solidFill>
                  <a:srgbClr val="FFFF00"/>
                </a:solidFill>
              </a:rPr>
              <a:t>.</a:t>
            </a:r>
            <a:endParaRPr lang="ka-GE" sz="20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046639"/>
            <a:ext cx="7625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2000" b="1" dirty="0">
                <a:solidFill>
                  <a:srgbClr val="FFFF00"/>
                </a:solidFill>
              </a:rPr>
              <a:t>ის </a:t>
            </a:r>
            <a:r>
              <a:rPr lang="ka-GE" sz="2000" b="1" dirty="0" smtClean="0">
                <a:solidFill>
                  <a:srgbClr val="FFFF00"/>
                </a:solidFill>
              </a:rPr>
              <a:t>დაკავშირებულია წრედში </a:t>
            </a:r>
            <a:r>
              <a:rPr lang="ka-GE" sz="2000" b="1" dirty="0">
                <a:solidFill>
                  <a:srgbClr val="FFFF00"/>
                </a:solidFill>
              </a:rPr>
              <a:t>გამავალ </a:t>
            </a:r>
            <a:r>
              <a:rPr lang="ka-GE" sz="2000" b="1" dirty="0" smtClean="0">
                <a:solidFill>
                  <a:srgbClr val="FFFF00"/>
                </a:solidFill>
              </a:rPr>
              <a:t>მუხტის წინა ისტორიაზე</a:t>
            </a:r>
            <a:r>
              <a:rPr lang="ka-GE" sz="2000" dirty="0" smtClean="0"/>
              <a:t>.</a:t>
            </a:r>
            <a:endParaRPr lang="ka-GE" sz="20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6749"/>
            <a:ext cx="2376264" cy="21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375216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>
                <a:solidFill>
                  <a:srgbClr val="FFC000"/>
                </a:solidFill>
              </a:rPr>
              <a:t>სქემის ბაზური ელემენტები</a:t>
            </a:r>
          </a:p>
          <a:p>
            <a:r>
              <a:rPr lang="ka-GE" b="1" i="1" dirty="0">
                <a:solidFill>
                  <a:srgbClr val="FFC000"/>
                </a:solidFill>
              </a:rPr>
              <a:t> და  კავშირი მათ შორის. 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8497"/>
            <a:ext cx="3076694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60036"/>
            <a:ext cx="2674631" cy="78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1829293" cy="7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24" y="2348880"/>
            <a:ext cx="1944216" cy="7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26" y="2348880"/>
            <a:ext cx="2279430" cy="7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491880" y="3259723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i="1" dirty="0">
                <a:solidFill>
                  <a:srgbClr val="FFC000"/>
                </a:solidFill>
              </a:rPr>
              <a:t>ერთი მიმართულების მუხტის გავლა იწვევს წინაღობის გაზრდას, </a:t>
            </a:r>
            <a:r>
              <a:rPr lang="ka-GE" sz="2000" b="1" i="1" dirty="0" smtClean="0">
                <a:solidFill>
                  <a:srgbClr val="FFC000"/>
                </a:solidFill>
              </a:rPr>
              <a:t>საპირისპიროდ  – </a:t>
            </a:r>
          </a:p>
          <a:p>
            <a:r>
              <a:rPr lang="ka-GE" sz="2000" b="1" i="1" dirty="0" smtClean="0">
                <a:solidFill>
                  <a:srgbClr val="FFC000"/>
                </a:solidFill>
              </a:rPr>
              <a:t>შემცირებას</a:t>
            </a:r>
            <a:r>
              <a:rPr lang="ka-GE" sz="2000" b="1" i="1" dirty="0">
                <a:solidFill>
                  <a:srgbClr val="FFC000"/>
                </a:solidFill>
              </a:rPr>
              <a:t>. </a:t>
            </a:r>
            <a:r>
              <a:rPr lang="ka-GE" sz="2000" b="1" i="1" dirty="0" smtClean="0">
                <a:solidFill>
                  <a:srgbClr val="FF0000"/>
                </a:solidFill>
              </a:rPr>
              <a:t>მემრისტორი </a:t>
            </a:r>
            <a:r>
              <a:rPr lang="ka-GE" sz="2000" b="1" i="1" dirty="0">
                <a:solidFill>
                  <a:srgbClr val="FF0000"/>
                </a:solidFill>
              </a:rPr>
              <a:t>იმახსოვრებს </a:t>
            </a:r>
            <a:r>
              <a:rPr lang="ka-GE" sz="2000" b="1" i="1" dirty="0">
                <a:solidFill>
                  <a:srgbClr val="FFC000"/>
                </a:solidFill>
              </a:rPr>
              <a:t>იმ მუხტს რომელმაც ბოლოს გაიარა მასში. 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467476" y="4725144"/>
            <a:ext cx="5537460" cy="2026028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ka-GE" sz="7200" b="1" i="1" dirty="0" smtClean="0">
                <a:solidFill>
                  <a:srgbClr val="FF0000"/>
                </a:solidFill>
              </a:rPr>
              <a:t>გამოყენება:</a:t>
            </a:r>
          </a:p>
          <a:p>
            <a:r>
              <a:rPr lang="ka-GE" sz="1800" dirty="0" smtClean="0"/>
              <a:t> </a:t>
            </a:r>
            <a:r>
              <a:rPr lang="ka-GE" sz="6400" b="1" dirty="0" smtClean="0">
                <a:solidFill>
                  <a:srgbClr val="FFFF00"/>
                </a:solidFill>
              </a:rPr>
              <a:t>პროგრამირებადი ლოგიკა – სიგნალების დამუშავება </a:t>
            </a:r>
          </a:p>
          <a:p>
            <a:r>
              <a:rPr lang="ka-GE" sz="6400" b="1" dirty="0" smtClean="0">
                <a:solidFill>
                  <a:srgbClr val="FFFF00"/>
                </a:solidFill>
              </a:rPr>
              <a:t>ნანომასშტაბის სიმძლავრის მეხსიერება  დიდიხნით</a:t>
            </a:r>
          </a:p>
          <a:p>
            <a:r>
              <a:rPr lang="ka-GE" sz="6400" b="1" dirty="0" smtClean="0">
                <a:solidFill>
                  <a:srgbClr val="FFFF00"/>
                </a:solidFill>
              </a:rPr>
              <a:t>ტრანზისტორების და ელემენტების ჩანაცვლება</a:t>
            </a:r>
          </a:p>
          <a:p>
            <a:r>
              <a:rPr lang="ka-GE" sz="6400" b="1" dirty="0" smtClean="0">
                <a:solidFill>
                  <a:srgbClr val="FFFF00"/>
                </a:solidFill>
              </a:rPr>
              <a:t>ნერვოლოგია და ნერვული კვანძები(ხელოვნური „ინტელექტი“)</a:t>
            </a:r>
            <a:endParaRPr lang="en-US" sz="6400" b="1" dirty="0">
              <a:solidFill>
                <a:srgbClr val="FFFF00"/>
              </a:solidFill>
            </a:endParaRPr>
          </a:p>
          <a:p>
            <a:r>
              <a:rPr lang="ka-GE" sz="6400" b="1" dirty="0" smtClean="0">
                <a:solidFill>
                  <a:srgbClr val="FFFF00"/>
                </a:solidFill>
              </a:rPr>
              <a:t>3-</a:t>
            </a:r>
            <a:r>
              <a:rPr lang="en-US" sz="6400" b="1" dirty="0" smtClean="0">
                <a:solidFill>
                  <a:srgbClr val="FFFF00"/>
                </a:solidFill>
              </a:rPr>
              <a:t>D</a:t>
            </a:r>
            <a:r>
              <a:rPr lang="ka-GE" sz="6400" b="1" dirty="0" smtClean="0">
                <a:solidFill>
                  <a:srgbClr val="FFFF00"/>
                </a:solidFill>
              </a:rPr>
              <a:t>  სტრუქტურა, რომელიც იმახსოვრებს და ამუშავებს მონაცემებს 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ka-GE" sz="6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513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51786" cy="528010"/>
          </a:xfrm>
        </p:spPr>
        <p:txBody>
          <a:bodyPr/>
          <a:lstStyle/>
          <a:p>
            <a:r>
              <a:rPr lang="ka-GE" sz="2800" dirty="0">
                <a:solidFill>
                  <a:srgbClr val="FFFF00"/>
                </a:solidFill>
                <a:ea typeface="Times New Roman"/>
                <a:cs typeface="Times New Roman"/>
              </a:rPr>
              <a:t>ექსპერიმენტულად </a:t>
            </a:r>
            <a:r>
              <a:rPr lang="ka-GE" sz="2800" dirty="0" smtClean="0">
                <a:solidFill>
                  <a:srgbClr val="FFFF00"/>
                </a:solidFill>
                <a:ea typeface="Times New Roman"/>
                <a:cs typeface="Times New Roman"/>
              </a:rPr>
              <a:t>მემრისტორის</a:t>
            </a:r>
            <a:r>
              <a:rPr lang="ka-GE" sz="2800" dirty="0" smtClean="0">
                <a:solidFill>
                  <a:srgbClr val="FFFF00"/>
                </a:solidFill>
              </a:rPr>
              <a:t> </a:t>
            </a:r>
            <a:r>
              <a:rPr lang="ka-GE" sz="2800" dirty="0" smtClean="0">
                <a:solidFill>
                  <a:srgbClr val="FFFF00"/>
                </a:solidFill>
                <a:ea typeface="Times New Roman"/>
                <a:cs typeface="Times New Roman"/>
              </a:rPr>
              <a:t>მიღება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785819"/>
            <a:ext cx="4320480" cy="18081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b="1" i="1" dirty="0">
                <a:solidFill>
                  <a:srgbClr val="FFFF00"/>
                </a:solidFill>
              </a:rPr>
              <a:t>საფენებად აღებულია სიტალი, მისი </a:t>
            </a:r>
            <a:r>
              <a:rPr lang="ka-GE" b="1" i="1" dirty="0" smtClean="0">
                <a:solidFill>
                  <a:srgbClr val="FFFF00"/>
                </a:solidFill>
              </a:rPr>
              <a:t>ქიმიური </a:t>
            </a:r>
            <a:r>
              <a:rPr lang="ka-GE" b="1" i="1" dirty="0">
                <a:solidFill>
                  <a:srgbClr val="FFFF00"/>
                </a:solidFill>
              </a:rPr>
              <a:t>გასუფთავების შემდეგ </a:t>
            </a:r>
            <a:r>
              <a:rPr lang="ka-GE" b="1" i="1" dirty="0" smtClean="0">
                <a:solidFill>
                  <a:srgbClr val="FFFF00"/>
                </a:solidFill>
              </a:rPr>
              <a:t>თავ–სდება ვაკუუმის </a:t>
            </a:r>
            <a:r>
              <a:rPr lang="ka-GE" b="1" i="1" dirty="0">
                <a:solidFill>
                  <a:srgbClr val="FFFF00"/>
                </a:solidFill>
              </a:rPr>
              <a:t>დანადგარში, </a:t>
            </a:r>
            <a:r>
              <a:rPr lang="ka-GE" b="1" i="1" dirty="0" smtClean="0">
                <a:solidFill>
                  <a:srgbClr val="FFFF00"/>
                </a:solidFill>
              </a:rPr>
              <a:t>წნევაა </a:t>
            </a:r>
            <a:r>
              <a:rPr lang="ka-GE" b="1" i="1" dirty="0">
                <a:solidFill>
                  <a:srgbClr val="FFFF00"/>
                </a:solidFill>
              </a:rPr>
              <a:t>~10</a:t>
            </a:r>
            <a:r>
              <a:rPr lang="ka-GE" b="1" i="1" baseline="30000" dirty="0">
                <a:solidFill>
                  <a:srgbClr val="FFFF00"/>
                </a:solidFill>
              </a:rPr>
              <a:t>–4</a:t>
            </a:r>
            <a:r>
              <a:rPr lang="ka-GE" b="1" i="1" dirty="0">
                <a:solidFill>
                  <a:srgbClr val="FFFF00"/>
                </a:solidFill>
              </a:rPr>
              <a:t>პა, Ti–ის (99,998%) </a:t>
            </a:r>
            <a:r>
              <a:rPr lang="ka-GE" b="1" i="1" dirty="0" smtClean="0">
                <a:solidFill>
                  <a:srgbClr val="FFFF00"/>
                </a:solidFill>
              </a:rPr>
              <a:t>მაგნეტრონუ–ლი </a:t>
            </a:r>
            <a:r>
              <a:rPr lang="ka-GE" b="1" i="1" dirty="0">
                <a:solidFill>
                  <a:srgbClr val="FFFF00"/>
                </a:solidFill>
              </a:rPr>
              <a:t>გაფრქვევით Ar და O</a:t>
            </a:r>
            <a:r>
              <a:rPr lang="ka-GE" b="1" i="1" baseline="-25000" dirty="0">
                <a:solidFill>
                  <a:srgbClr val="FFFF00"/>
                </a:solidFill>
              </a:rPr>
              <a:t>2</a:t>
            </a:r>
            <a:r>
              <a:rPr lang="ka-GE" b="1" i="1" dirty="0">
                <a:solidFill>
                  <a:srgbClr val="FFFF00"/>
                </a:solidFill>
              </a:rPr>
              <a:t>-ის (</a:t>
            </a:r>
            <a:r>
              <a:rPr lang="ka-GE" b="1" i="1" dirty="0" smtClean="0">
                <a:solidFill>
                  <a:srgbClr val="FFFF00"/>
                </a:solidFill>
              </a:rPr>
              <a:t>სხვად–ასხვა </a:t>
            </a:r>
            <a:r>
              <a:rPr lang="ka-GE" b="1" i="1" dirty="0">
                <a:solidFill>
                  <a:srgbClr val="FFFF00"/>
                </a:solidFill>
              </a:rPr>
              <a:t>შეფარდებისას) არეში მიიღება TiO</a:t>
            </a:r>
            <a:r>
              <a:rPr lang="ka-GE" b="1" i="1" baseline="-25000" dirty="0">
                <a:solidFill>
                  <a:srgbClr val="FFFF00"/>
                </a:solidFill>
              </a:rPr>
              <a:t>X</a:t>
            </a:r>
            <a:r>
              <a:rPr lang="ka-GE" b="1" i="1" dirty="0">
                <a:solidFill>
                  <a:srgbClr val="FFFF00"/>
                </a:solidFill>
              </a:rPr>
              <a:t> (x&lt;2) და TiO</a:t>
            </a:r>
            <a:r>
              <a:rPr lang="ka-GE" b="1" i="1" baseline="-25000" dirty="0">
                <a:solidFill>
                  <a:srgbClr val="FFFF00"/>
                </a:solidFill>
              </a:rPr>
              <a:t>2</a:t>
            </a:r>
            <a:r>
              <a:rPr lang="ka-GE" b="1" i="1" dirty="0">
                <a:solidFill>
                  <a:srgbClr val="FFFF00"/>
                </a:solidFill>
              </a:rPr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772427" cy="1819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3379" y="2606181"/>
            <a:ext cx="38164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0"/>
              </a:spcAft>
            </a:pPr>
            <a:r>
              <a:rPr lang="ka-GE" b="1" dirty="0">
                <a:solidFill>
                  <a:srgbClr val="FFFF00"/>
                </a:solidFill>
                <a:ea typeface="Times New Roman"/>
                <a:cs typeface="Times New Roman"/>
              </a:rPr>
              <a:t>სტრუქტურა:</a:t>
            </a:r>
            <a:r>
              <a:rPr lang="ka-GE" b="1" dirty="0">
                <a:solidFill>
                  <a:srgbClr val="FFFF00"/>
                </a:solidFill>
                <a:ea typeface="Calibri"/>
                <a:cs typeface="Times New Roman"/>
              </a:rPr>
              <a:t>1–</a:t>
            </a:r>
            <a:r>
              <a:rPr lang="ka-GE" b="1" dirty="0">
                <a:solidFill>
                  <a:srgbClr val="92D050"/>
                </a:solidFill>
                <a:ea typeface="Calibri"/>
                <a:cs typeface="Times New Roman"/>
              </a:rPr>
              <a:t>სიტალი</a:t>
            </a:r>
            <a:r>
              <a:rPr lang="ka-GE" b="1" dirty="0">
                <a:solidFill>
                  <a:srgbClr val="FFFF00"/>
                </a:solidFill>
                <a:ea typeface="Calibri"/>
                <a:cs typeface="Times New Roman"/>
              </a:rPr>
              <a:t>; 2–</a:t>
            </a:r>
            <a:r>
              <a:rPr lang="ka-GE" b="1" dirty="0">
                <a:solidFill>
                  <a:srgbClr val="00B050"/>
                </a:solidFill>
                <a:ea typeface="Calibri"/>
                <a:cs typeface="Times New Roman"/>
              </a:rPr>
              <a:t>W</a:t>
            </a:r>
            <a:r>
              <a:rPr lang="ka-GE" b="1" dirty="0">
                <a:solidFill>
                  <a:srgbClr val="FFFF00"/>
                </a:solidFill>
                <a:ea typeface="Calibri"/>
                <a:cs typeface="Times New Roman"/>
              </a:rPr>
              <a:t>; </a:t>
            </a:r>
            <a:r>
              <a:rPr lang="ka-GE" b="1" dirty="0" smtClean="0">
                <a:solidFill>
                  <a:srgbClr val="FFFF00"/>
                </a:solidFill>
                <a:ea typeface="Calibri"/>
                <a:cs typeface="Times New Roman"/>
              </a:rPr>
              <a:t>3-</a:t>
            </a:r>
            <a:r>
              <a:rPr lang="ka-GE" b="1" dirty="0" smtClean="0">
                <a:solidFill>
                  <a:srgbClr val="C00000"/>
                </a:solidFill>
                <a:ea typeface="Calibri"/>
                <a:cs typeface="Times New Roman"/>
              </a:rPr>
              <a:t>TiN</a:t>
            </a:r>
            <a:r>
              <a:rPr lang="ka-GE" b="1" dirty="0" smtClean="0">
                <a:solidFill>
                  <a:srgbClr val="FFFF00"/>
                </a:solidFill>
                <a:ea typeface="Calibri"/>
                <a:cs typeface="Times New Roman"/>
              </a:rPr>
              <a:t>;4-</a:t>
            </a:r>
            <a:r>
              <a:rPr lang="ka-GE" b="1" dirty="0" smtClean="0">
                <a:solidFill>
                  <a:srgbClr val="FFC000"/>
                </a:solidFill>
                <a:ea typeface="Calibri"/>
                <a:cs typeface="Times New Roman"/>
              </a:rPr>
              <a:t>TiO</a:t>
            </a:r>
            <a:r>
              <a:rPr lang="ka-GE" b="1" baseline="-25000" dirty="0" smtClean="0">
                <a:solidFill>
                  <a:srgbClr val="FFC000"/>
                </a:solidFill>
                <a:ea typeface="Calibri"/>
                <a:cs typeface="Times New Roman"/>
              </a:rPr>
              <a:t>X</a:t>
            </a:r>
            <a:r>
              <a:rPr lang="ka-GE" b="1" dirty="0" smtClean="0">
                <a:solidFill>
                  <a:srgbClr val="FFC000"/>
                </a:solidFill>
                <a:ea typeface="Calibri"/>
                <a:cs typeface="Times New Roman"/>
              </a:rPr>
              <a:t>(x</a:t>
            </a:r>
            <a:r>
              <a:rPr lang="ka-GE" b="1" dirty="0" smtClean="0">
                <a:solidFill>
                  <a:srgbClr val="FFC000"/>
                </a:solidFill>
                <a:latin typeface="Cambria"/>
                <a:ea typeface="Calibri"/>
                <a:cs typeface="Times New Roman"/>
              </a:rPr>
              <a:t>&gt;</a:t>
            </a:r>
            <a:r>
              <a:rPr lang="ka-GE" b="1" dirty="0" smtClean="0">
                <a:solidFill>
                  <a:srgbClr val="FFC000"/>
                </a:solidFill>
                <a:ea typeface="Calibri"/>
                <a:cs typeface="Times New Roman"/>
              </a:rPr>
              <a:t>2</a:t>
            </a:r>
            <a:r>
              <a:rPr lang="ka-GE" b="1" dirty="0">
                <a:solidFill>
                  <a:srgbClr val="FFC000"/>
                </a:solidFill>
                <a:ea typeface="Calibri"/>
                <a:cs typeface="Times New Roman"/>
              </a:rPr>
              <a:t>) ან TiO</a:t>
            </a:r>
            <a:r>
              <a:rPr lang="ka-GE" b="1" baseline="-25000" dirty="0">
                <a:solidFill>
                  <a:srgbClr val="FFC000"/>
                </a:solidFill>
                <a:ea typeface="Calibri"/>
                <a:cs typeface="Times New Roman"/>
              </a:rPr>
              <a:t>2</a:t>
            </a:r>
            <a:r>
              <a:rPr lang="ka-GE" b="1" dirty="0">
                <a:solidFill>
                  <a:srgbClr val="FFC000"/>
                </a:solidFill>
                <a:ea typeface="Calibri"/>
                <a:cs typeface="Times New Roman"/>
              </a:rPr>
              <a:t>- TiO</a:t>
            </a:r>
            <a:r>
              <a:rPr lang="ka-GE" b="1" baseline="-25000" dirty="0">
                <a:solidFill>
                  <a:srgbClr val="FFC000"/>
                </a:solidFill>
                <a:ea typeface="Calibri"/>
                <a:cs typeface="Times New Roman"/>
              </a:rPr>
              <a:t>X</a:t>
            </a:r>
            <a:r>
              <a:rPr lang="ka-GE" b="1" dirty="0">
                <a:solidFill>
                  <a:srgbClr val="FFC000"/>
                </a:solidFill>
                <a:ea typeface="Calibri"/>
                <a:cs typeface="Times New Roman"/>
              </a:rPr>
              <a:t>(x</a:t>
            </a:r>
            <a:r>
              <a:rPr lang="ka-GE" b="1" dirty="0">
                <a:solidFill>
                  <a:srgbClr val="FFC000"/>
                </a:solidFill>
                <a:latin typeface="Cambria"/>
                <a:ea typeface="Calibri"/>
                <a:cs typeface="Times New Roman"/>
              </a:rPr>
              <a:t>&gt;</a:t>
            </a:r>
            <a:r>
              <a:rPr lang="ka-GE" b="1" dirty="0">
                <a:solidFill>
                  <a:srgbClr val="FFC000"/>
                </a:solidFill>
                <a:ea typeface="Calibri"/>
                <a:cs typeface="Times New Roman"/>
              </a:rPr>
              <a:t>2); </a:t>
            </a:r>
            <a:r>
              <a:rPr lang="ka-GE" b="1" dirty="0">
                <a:solidFill>
                  <a:srgbClr val="FFFF00"/>
                </a:solidFill>
                <a:ea typeface="Calibri"/>
                <a:cs typeface="Times New Roman"/>
              </a:rPr>
              <a:t>5-</a:t>
            </a:r>
            <a:r>
              <a:rPr lang="ka-GE" b="1" dirty="0">
                <a:solidFill>
                  <a:srgbClr val="002060"/>
                </a:solidFill>
                <a:ea typeface="Calibri"/>
                <a:cs typeface="Times New Roman"/>
              </a:rPr>
              <a:t>Mo </a:t>
            </a:r>
            <a:r>
              <a:rPr lang="ka-GE" b="1" dirty="0">
                <a:solidFill>
                  <a:srgbClr val="FFFF00"/>
                </a:solidFill>
                <a:ea typeface="Calibri"/>
                <a:cs typeface="Times New Roman"/>
              </a:rPr>
              <a:t>და 6–</a:t>
            </a:r>
            <a:r>
              <a:rPr lang="ka-GE" b="1" dirty="0">
                <a:ea typeface="Calibri"/>
                <a:cs typeface="Times New Roman"/>
              </a:rPr>
              <a:t>Al</a:t>
            </a:r>
            <a:r>
              <a:rPr lang="ka-GE" b="1" dirty="0" smtClean="0">
                <a:ea typeface="Calibri"/>
                <a:cs typeface="Times New Roman"/>
              </a:rPr>
              <a:t>. ( 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32839"/>
            <a:ext cx="3384376" cy="249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84233"/>
            <a:ext cx="4320480" cy="30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668831" y="61560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ა)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0917" y="567925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ბ)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5882129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>
                <a:solidFill>
                  <a:srgbClr val="FFFF00"/>
                </a:solidFill>
              </a:rPr>
              <a:t>TiO</a:t>
            </a:r>
            <a:r>
              <a:rPr lang="ka-GE" b="1" i="1" baseline="-25000" dirty="0">
                <a:solidFill>
                  <a:srgbClr val="FFFF00"/>
                </a:solidFill>
              </a:rPr>
              <a:t>X</a:t>
            </a:r>
            <a:r>
              <a:rPr lang="ka-GE" b="1" i="1" dirty="0">
                <a:solidFill>
                  <a:srgbClr val="FFFF00"/>
                </a:solidFill>
              </a:rPr>
              <a:t> (x&lt;2)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3530" y="357567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/>
              <a:t> Ø40 მკმ)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522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5380" cy="456002"/>
          </a:xfrm>
        </p:spPr>
        <p:txBody>
          <a:bodyPr/>
          <a:lstStyle/>
          <a:p>
            <a:r>
              <a:rPr lang="ka-GE" sz="2800" dirty="0">
                <a:solidFill>
                  <a:srgbClr val="FFFF00"/>
                </a:solidFill>
                <a:ea typeface="Times New Roman"/>
                <a:cs typeface="Times New Roman"/>
              </a:rPr>
              <a:t>ექსპერიმენტულად მემრისტორის</a:t>
            </a:r>
            <a:r>
              <a:rPr lang="ka-GE" sz="2800" dirty="0">
                <a:solidFill>
                  <a:srgbClr val="FFFF00"/>
                </a:solidFill>
              </a:rPr>
              <a:t> </a:t>
            </a:r>
            <a:r>
              <a:rPr lang="ka-GE" sz="2800" dirty="0">
                <a:solidFill>
                  <a:srgbClr val="FFFF00"/>
                </a:solidFill>
                <a:ea typeface="Times New Roman"/>
                <a:cs typeface="Times New Roman"/>
              </a:rPr>
              <a:t>მიღება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248472" cy="307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4115012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გ)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132768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FFC000"/>
                </a:solidFill>
                <a:ea typeface="Calibri"/>
                <a:cs typeface="Times New Roman"/>
              </a:rPr>
              <a:t>TiO</a:t>
            </a:r>
            <a:r>
              <a:rPr lang="ka-GE" b="1" baseline="-25000" dirty="0">
                <a:solidFill>
                  <a:srgbClr val="FFC000"/>
                </a:solidFill>
                <a:ea typeface="Calibri"/>
                <a:cs typeface="Times New Roman"/>
              </a:rPr>
              <a:t>2</a:t>
            </a:r>
            <a:r>
              <a:rPr lang="ka-GE" b="1" dirty="0">
                <a:solidFill>
                  <a:srgbClr val="FFC000"/>
                </a:solidFill>
                <a:ea typeface="Calibri"/>
                <a:cs typeface="Times New Roman"/>
              </a:rPr>
              <a:t>- TiO</a:t>
            </a:r>
            <a:r>
              <a:rPr lang="ka-GE" b="1" baseline="-25000" dirty="0">
                <a:solidFill>
                  <a:srgbClr val="FFC000"/>
                </a:solidFill>
                <a:ea typeface="Calibri"/>
                <a:cs typeface="Times New Roman"/>
              </a:rPr>
              <a:t>X</a:t>
            </a:r>
            <a:r>
              <a:rPr lang="ka-GE" b="1" dirty="0">
                <a:solidFill>
                  <a:srgbClr val="FFC000"/>
                </a:solidFill>
                <a:ea typeface="Calibri"/>
                <a:cs typeface="Times New Roman"/>
              </a:rPr>
              <a:t>(x</a:t>
            </a:r>
            <a:r>
              <a:rPr lang="ka-GE" b="1" dirty="0">
                <a:solidFill>
                  <a:srgbClr val="FFC000"/>
                </a:solidFill>
                <a:latin typeface="Cambria"/>
                <a:ea typeface="Calibri"/>
                <a:cs typeface="Times New Roman"/>
              </a:rPr>
              <a:t>&gt;</a:t>
            </a:r>
            <a:r>
              <a:rPr lang="ka-GE" b="1" dirty="0">
                <a:solidFill>
                  <a:srgbClr val="FFC000"/>
                </a:solidFill>
                <a:ea typeface="Calibri"/>
                <a:cs typeface="Times New Roman"/>
              </a:rPr>
              <a:t>2)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62382" y="1855795"/>
            <a:ext cx="3875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i="1" dirty="0">
                <a:solidFill>
                  <a:srgbClr val="FFC000"/>
                </a:solidFill>
              </a:rPr>
              <a:t>მემრისტორის ვამ, 82 </a:t>
            </a:r>
            <a:r>
              <a:rPr lang="ka-GE" sz="2000" b="1" i="1" dirty="0" smtClean="0">
                <a:solidFill>
                  <a:srgbClr val="FFC000"/>
                </a:solidFill>
              </a:rPr>
              <a:t>გადაღე–ბული წერტილით, რომელთა </a:t>
            </a:r>
            <a:r>
              <a:rPr lang="ka-GE" sz="2000" b="1" i="1" dirty="0">
                <a:solidFill>
                  <a:srgbClr val="FFC000"/>
                </a:solidFill>
              </a:rPr>
              <a:t>შორის დაყოვნების დრო 10 </a:t>
            </a:r>
            <a:r>
              <a:rPr lang="ka-GE" sz="2000" b="1" i="1" dirty="0" smtClean="0">
                <a:solidFill>
                  <a:srgbClr val="FFC000"/>
                </a:solidFill>
              </a:rPr>
              <a:t>(ა) და  13 (ბ და გ) წამია</a:t>
            </a:r>
            <a:r>
              <a:rPr lang="ka-GE" sz="2000" b="1" i="1" dirty="0">
                <a:solidFill>
                  <a:srgbClr val="FFC000"/>
                </a:solidFill>
              </a:rPr>
              <a:t>. 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8990" y="4653136"/>
            <a:ext cx="8529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ka-GE" altLang="ru-RU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ka-GE" altLang="ru-RU" sz="2000" b="1" dirty="0" smtClean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აქტიური </a:t>
            </a:r>
            <a:r>
              <a:rPr lang="ka-GE" altLang="ru-RU" sz="2000" b="1" dirty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შრე</a:t>
            </a:r>
            <a:r>
              <a:rPr lang="ka-GE" altLang="ru-RU" sz="2000" b="1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ka-GE" altLang="ru-RU" sz="2000" b="1" dirty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TiO</a:t>
            </a:r>
            <a:r>
              <a:rPr lang="ka-GE" altLang="ru-RU" sz="2000" b="1" baseline="-30000" dirty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ka-GE" altLang="ru-RU" sz="2000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(ბ) </a:t>
            </a:r>
            <a:r>
              <a:rPr lang="ka-GE" altLang="ru-RU" sz="2000" dirty="0">
                <a:solidFill>
                  <a:srgbClr val="FFFF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ღია და ჩაკეტილ </a:t>
            </a:r>
            <a:r>
              <a:rPr lang="ka-GE" altLang="ru-RU" sz="2000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მემრისტორის </a:t>
            </a:r>
            <a:r>
              <a:rPr lang="ka-GE" altLang="ru-RU" sz="2000" dirty="0">
                <a:solidFill>
                  <a:srgbClr val="FFC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წინაღობათა ფარდობა </a:t>
            </a:r>
            <a:endParaRPr lang="ka-GE" altLang="ru-RU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5" y="5007079"/>
            <a:ext cx="7560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ka-GE" altLang="ru-RU" sz="20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1:100 </a:t>
            </a:r>
            <a:r>
              <a:rPr lang="ka-GE" altLang="ru-RU" sz="2000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და </a:t>
            </a:r>
            <a:r>
              <a:rPr lang="ka-GE" altLang="ru-RU" sz="2000" b="1" dirty="0">
                <a:solidFill>
                  <a:srgbClr val="00B05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მარყუჟის სიდიდე </a:t>
            </a:r>
            <a:r>
              <a:rPr lang="ka-GE" altLang="ru-RU" sz="2000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1ვ (ჩაკეტის) ძაბვაზე 2</a:t>
            </a:r>
            <a:r>
              <a:rPr lang="ka-GE" altLang="ru-RU" sz="2000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⋅</a:t>
            </a:r>
            <a:r>
              <a:rPr lang="ka-GE" altLang="ru-RU" sz="20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ka-GE" altLang="ru-RU" sz="2000" baseline="300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–3</a:t>
            </a:r>
            <a:r>
              <a:rPr lang="ka-GE" altLang="ru-RU" sz="2000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ა</a:t>
            </a:r>
            <a:r>
              <a:rPr lang="ka-GE" altLang="ru-RU" sz="2000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ka-GE" alt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5407189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ka-GE" altLang="ru-RU" b="1" dirty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TiO</a:t>
            </a:r>
            <a:r>
              <a:rPr lang="ka-GE" altLang="ru-RU" b="1" baseline="-30000" dirty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ka-GE" altLang="ru-RU" b="1" dirty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-TiO</a:t>
            </a:r>
            <a:r>
              <a:rPr lang="ka-GE" altLang="ru-RU" b="1" baseline="-30000" dirty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ka-GE" altLang="ru-RU" b="1" dirty="0">
                <a:solidFill>
                  <a:srgbClr val="FF000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ka-GE" altLang="ru-RU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(გ)–ისას </a:t>
            </a:r>
            <a:r>
              <a:rPr lang="ka-GE" altLang="ru-RU" dirty="0" smtClean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1:50 </a:t>
            </a:r>
            <a:r>
              <a:rPr lang="ka-GE" altLang="ru-RU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და  </a:t>
            </a:r>
            <a:r>
              <a:rPr lang="ka-GE" altLang="ru-RU" b="1" dirty="0">
                <a:solidFill>
                  <a:srgbClr val="00B050"/>
                </a:solidFill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მარყუჟის სიდიდე</a:t>
            </a:r>
            <a:r>
              <a:rPr lang="ka-GE" altLang="ru-RU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2ვ (ჩაკეტის) ძაბვაზე 5</a:t>
            </a:r>
            <a:r>
              <a:rPr lang="ka-GE" altLang="ru-RU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⋅</a:t>
            </a:r>
            <a:r>
              <a:rPr lang="ka-GE" altLang="ru-RU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ka-GE" altLang="ru-RU" baseline="30000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–5</a:t>
            </a:r>
            <a:r>
              <a:rPr lang="ka-GE" altLang="ru-RU" dirty="0">
                <a:latin typeface="Sylfaen" pitchFamily="18" charset="0"/>
                <a:ea typeface="Times New Roman" pitchFamily="18" charset="0"/>
                <a:cs typeface="Times New Roman" pitchFamily="18" charset="0"/>
              </a:rPr>
              <a:t>ა.</a:t>
            </a:r>
            <a:endParaRPr lang="ka-GE" alt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6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55380" cy="744034"/>
          </a:xfrm>
        </p:spPr>
        <p:txBody>
          <a:bodyPr/>
          <a:lstStyle/>
          <a:p>
            <a:pPr algn="ctr"/>
            <a:r>
              <a:rPr lang="ka-GE" i="1" dirty="0" smtClean="0">
                <a:solidFill>
                  <a:srgbClr val="C00000"/>
                </a:solidFill>
              </a:rPr>
              <a:t>დასკვნები. 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0" y="457200"/>
          <a:ext cx="2762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Формула" r:id="rId3" imgW="279400" imgH="228600" progId="Equation.3">
                  <p:embed/>
                </p:oleObj>
              </mc:Choice>
              <mc:Fallback>
                <p:oleObj name="Формула" r:id="rId3" imgW="27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762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0" y="685800"/>
          <a:ext cx="3238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Формула" r:id="rId5" imgW="330200" imgH="228600" progId="Equation.3">
                  <p:embed/>
                </p:oleObj>
              </mc:Choice>
              <mc:Fallback>
                <p:oleObj name="Формула" r:id="rId5" imgW="330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3238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67544" y="1268760"/>
            <a:ext cx="79928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</a:rPr>
              <a:t>1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</a:rPr>
              <a:t>. 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ylfaen" pitchFamily="18" charset="0"/>
                <a:ea typeface="Times New Roman" pitchFamily="18" charset="0"/>
              </a:rPr>
              <a:t>მაგნეტრონული გაფრქვევის მეთოდით მიღებულ იქნა ტიტანის არასრული ოქსიდისა და დიოქსიდის მაღალხარისხოვანი თხელი ფირები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ylfaen" pitchFamily="18" charset="0"/>
                <a:ea typeface="Times New Roman" pitchFamily="18" charset="0"/>
              </a:rPr>
              <a:t>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 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2.შემუშავდა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მემრისტორის ფორმირების ტექნოლოგიური   მარშრუტი;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3. </a:t>
            </a:r>
            <a:r>
              <a:rPr kumimoji="0" lang="ka-GE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მიღებულია</a:t>
            </a:r>
            <a:r>
              <a:rPr kumimoji="0" lang="ka-GE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აქტიური ფენის (</a:t>
            </a:r>
            <a:r>
              <a:rPr kumimoji="0" lang="ka-GE" alt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TiO</a:t>
            </a:r>
            <a:r>
              <a:rPr kumimoji="0" lang="en-US" altLang="ru-RU" sz="20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ka-GE" alt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და TiO</a:t>
            </a:r>
            <a:r>
              <a:rPr kumimoji="0" lang="en-US" altLang="ru-RU" sz="20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ka-GE" alt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-TiO</a:t>
            </a:r>
            <a:r>
              <a:rPr kumimoji="0" lang="ka-GE" altLang="ru-RU" sz="20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a-GE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) შრეები;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ka-GE" alt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შესწავლილია ცალ</a:t>
            </a:r>
            <a:r>
              <a:rPr kumimoji="0" lang="ka-GE" alt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a-GE" alt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ცალკე მათი პარამეტრები და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</a:rPr>
              <a:t>5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</a:rPr>
              <a:t>. მიღებულ მემრისტორის ვამ–ზე დაიმზირება  ჰისტერეზი 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lfaen" pitchFamily="18" charset="0"/>
                <a:ea typeface="Times New Roman" pitchFamily="18" charset="0"/>
              </a:rPr>
              <a:t>ღია და ჩაკეტილ წინაღობათა ფარდობებით: </a:t>
            </a:r>
            <a:endParaRPr kumimoji="0" lang="ka-GE" alt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endParaRPr kumimoji="0" lang="ka-GE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83568" y="4131082"/>
            <a:ext cx="69958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1:100 და 1:50 და მარყუჟის სიდიდეებით 2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⋅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ka-GE" altLang="ru-RU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–3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ა და 5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⋅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ka-GE" altLang="ru-RU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–5</a:t>
            </a:r>
            <a:r>
              <a:rPr kumimoji="0" lang="ka-GE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lfaen" pitchFamily="18" charset="0"/>
                <a:ea typeface="Times New Roman" pitchFamily="18" charset="0"/>
                <a:cs typeface="Arial" pitchFamily="34" charset="0"/>
              </a:rPr>
              <a:t>ა.</a:t>
            </a:r>
            <a:endParaRPr kumimoji="0" lang="ka-GE" alt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0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9614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ka-GE" dirty="0" smtClean="0"/>
              <a:t> </a:t>
            </a:r>
            <a:endParaRPr lang="ka-GE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9552" y="24928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682" y="116632"/>
            <a:ext cx="8623794" cy="1320098"/>
          </a:xfrm>
        </p:spPr>
        <p:txBody>
          <a:bodyPr/>
          <a:lstStyle/>
          <a:p>
            <a:pPr algn="ctr"/>
            <a:r>
              <a:rPr lang="ka-GE" sz="2800" b="1" i="1" dirty="0">
                <a:solidFill>
                  <a:srgbClr val="FF0000"/>
                </a:solidFill>
                <a:ea typeface="Calibri"/>
                <a:cs typeface="Times New Roman"/>
              </a:rPr>
              <a:t>გარდამავალ მეტალ </a:t>
            </a:r>
            <a:r>
              <a:rPr lang="ka-GE" sz="28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–</a:t>
            </a:r>
            <a:r>
              <a:rPr lang="ka-GE" sz="2800" b="1" i="1" dirty="0" smtClean="0">
                <a:solidFill>
                  <a:srgbClr val="00B0F0"/>
                </a:solidFill>
                <a:ea typeface="Calibri"/>
                <a:cs typeface="Times New Roman"/>
              </a:rPr>
              <a:t>ჰაფნიუმის</a:t>
            </a:r>
            <a:r>
              <a:rPr lang="ka-GE" sz="28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 დაბალტემპერა–ტურული ტექნოლოგიით მიღებული ოქსიდური </a:t>
            </a:r>
            <a:r>
              <a:rPr lang="ka-GE" sz="2800" b="1" i="1" dirty="0">
                <a:solidFill>
                  <a:srgbClr val="FFFF00"/>
                </a:solidFill>
                <a:ea typeface="Calibri"/>
                <a:cs typeface="Times New Roman"/>
              </a:rPr>
              <a:t>ფირების </a:t>
            </a:r>
            <a:r>
              <a:rPr lang="ka-GE" sz="2800" b="1" i="1" dirty="0" smtClean="0">
                <a:solidFill>
                  <a:srgbClr val="FFFF00"/>
                </a:solidFill>
                <a:ea typeface="Calibri"/>
                <a:cs typeface="Times New Roman"/>
              </a:rPr>
              <a:t>კვლევა</a:t>
            </a:r>
            <a:r>
              <a:rPr lang="ru-RU" sz="2800" b="1" i="1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2800" b="1" i="1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5679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i="1" dirty="0" smtClean="0">
                <a:solidFill>
                  <a:srgbClr val="FFC000"/>
                </a:solidFill>
              </a:rPr>
              <a:t>პლაზმური ანოდირების </a:t>
            </a:r>
            <a:r>
              <a:rPr lang="ka-GE" sz="2000" b="1" i="1" dirty="0" smtClean="0">
                <a:solidFill>
                  <a:srgbClr val="C00000"/>
                </a:solidFill>
              </a:rPr>
              <a:t>სტიმულაცია ულტრაიისფერი დასხივებით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6902"/>
            <a:ext cx="2533650" cy="208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1152128" cy="967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838" y="427794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/>
              <a:t> </a:t>
            </a:r>
            <a:r>
              <a:rPr lang="ka-GE" b="1" i="1" dirty="0" smtClean="0"/>
              <a:t>    </a:t>
            </a:r>
            <a:r>
              <a:rPr lang="en-US" b="1" i="1" dirty="0" smtClean="0">
                <a:solidFill>
                  <a:srgbClr val="00B0F0"/>
                </a:solidFill>
              </a:rPr>
              <a:t>2</a:t>
            </a:r>
            <a:r>
              <a:rPr lang="ka-GE" b="1" dirty="0">
                <a:solidFill>
                  <a:srgbClr val="00B0F0"/>
                </a:solidFill>
              </a:rPr>
              <a:t>–ნიმუში </a:t>
            </a:r>
            <a:r>
              <a:rPr lang="ka-GE" b="1" dirty="0"/>
              <a:t>→</a:t>
            </a:r>
            <a:endParaRPr lang="ru-RU" dirty="0"/>
          </a:p>
          <a:p>
            <a:r>
              <a:rPr lang="ka-GE" b="1" i="1" dirty="0">
                <a:solidFill>
                  <a:srgbClr val="002060"/>
                </a:solidFill>
              </a:rPr>
              <a:t>7– </a:t>
            </a:r>
            <a:r>
              <a:rPr lang="ka-GE" b="1" dirty="0">
                <a:solidFill>
                  <a:srgbClr val="002060"/>
                </a:solidFill>
              </a:rPr>
              <a:t>უის წყარი </a:t>
            </a:r>
            <a:r>
              <a:rPr lang="ka-GE" b="1" dirty="0"/>
              <a:t>→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97933"/>
            <a:ext cx="2346945" cy="2367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971622" y="4462608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FF0000"/>
                </a:solidFill>
              </a:rPr>
              <a:t>1–უის გარეშე; </a:t>
            </a:r>
            <a:r>
              <a:rPr lang="ka-GE" b="1" dirty="0" smtClean="0">
                <a:solidFill>
                  <a:schemeClr val="bg1"/>
                </a:solidFill>
              </a:rPr>
              <a:t>2–უის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10695"/>
            <a:ext cx="3096344" cy="23544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389226" y="4601107"/>
            <a:ext cx="3780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rgbClr val="00B0F0"/>
                </a:solidFill>
              </a:rPr>
              <a:t>1–0,5მა/სმ</a:t>
            </a:r>
            <a:r>
              <a:rPr lang="ka-GE" baseline="30000" dirty="0">
                <a:solidFill>
                  <a:srgbClr val="00B0F0"/>
                </a:solidFill>
              </a:rPr>
              <a:t>2</a:t>
            </a:r>
            <a:r>
              <a:rPr lang="ka-GE" dirty="0"/>
              <a:t>; </a:t>
            </a:r>
            <a:r>
              <a:rPr lang="ka-GE" b="1" dirty="0">
                <a:solidFill>
                  <a:srgbClr val="FF0000"/>
                </a:solidFill>
              </a:rPr>
              <a:t>2–1მა/სმ</a:t>
            </a:r>
            <a:r>
              <a:rPr lang="ka-GE" b="1" baseline="30000" dirty="0">
                <a:solidFill>
                  <a:srgbClr val="FF0000"/>
                </a:solidFill>
              </a:rPr>
              <a:t>2</a:t>
            </a:r>
            <a:r>
              <a:rPr lang="ka-GE" dirty="0"/>
              <a:t> </a:t>
            </a:r>
            <a:r>
              <a:rPr lang="ka-GE" b="1" dirty="0">
                <a:solidFill>
                  <a:srgbClr val="92D050"/>
                </a:solidFill>
              </a:rPr>
              <a:t>და</a:t>
            </a:r>
            <a:r>
              <a:rPr lang="ka-GE" dirty="0"/>
              <a:t> </a:t>
            </a:r>
            <a:r>
              <a:rPr lang="ka-GE" dirty="0">
                <a:solidFill>
                  <a:schemeClr val="bg1"/>
                </a:solidFill>
              </a:rPr>
              <a:t>3–2მა/სმ</a:t>
            </a:r>
            <a:r>
              <a:rPr lang="ka-GE" baseline="30000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a-GE" b="1" dirty="0">
                <a:solidFill>
                  <a:srgbClr val="FFC000"/>
                </a:solidFill>
              </a:rPr>
              <a:t>ფორმირების დენის სიმკვრივისას</a:t>
            </a:r>
            <a:r>
              <a:rPr lang="ka-GE" dirty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321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 smtClean="0"/>
              <a:t> </a:t>
            </a:r>
            <a:r>
              <a:rPr lang="ka-GE" b="1" i="1" dirty="0" smtClean="0">
                <a:solidFill>
                  <a:srgbClr val="FFFF00"/>
                </a:solidFill>
              </a:rPr>
              <a:t>Si-ს P=2·10</a:t>
            </a:r>
            <a:r>
              <a:rPr lang="ka-GE" b="1" i="1" baseline="30000" dirty="0" smtClean="0">
                <a:solidFill>
                  <a:srgbClr val="FFFF00"/>
                </a:solidFill>
              </a:rPr>
              <a:t>–6</a:t>
            </a:r>
            <a:r>
              <a:rPr lang="ka-GE" b="1" i="1" dirty="0" smtClean="0">
                <a:solidFill>
                  <a:srgbClr val="FFFF00"/>
                </a:solidFill>
              </a:rPr>
              <a:t>მმ.ვც.წყ </a:t>
            </a:r>
            <a:r>
              <a:rPr lang="ka-GE" b="1" i="1" dirty="0">
                <a:solidFill>
                  <a:srgbClr val="FFFF00"/>
                </a:solidFill>
              </a:rPr>
              <a:t>წნევაზე, </a:t>
            </a:r>
            <a:r>
              <a:rPr lang="ka-GE" b="1" i="1" dirty="0" smtClean="0">
                <a:solidFill>
                  <a:srgbClr val="FFFF00"/>
                </a:solidFill>
              </a:rPr>
              <a:t>130</a:t>
            </a:r>
            <a:r>
              <a:rPr lang="en-US" sz="1400" b="1" i="1" dirty="0" smtClean="0">
                <a:solidFill>
                  <a:srgbClr val="FFFF00"/>
                </a:solidFill>
              </a:rPr>
              <a:t>C</a:t>
            </a:r>
            <a:r>
              <a:rPr lang="ka-GE" b="1" i="1" dirty="0" smtClean="0">
                <a:solidFill>
                  <a:srgbClr val="FFFF00"/>
                </a:solidFill>
              </a:rPr>
              <a:t> </a:t>
            </a:r>
            <a:r>
              <a:rPr lang="ka-GE" b="1" i="1" dirty="0">
                <a:solidFill>
                  <a:srgbClr val="FFFF00"/>
                </a:solidFill>
              </a:rPr>
              <a:t>ტემპერატურაზე დაეფინა ელექტრო–სხივური მეთოდით </a:t>
            </a:r>
            <a:r>
              <a:rPr lang="ka-GE" b="1" i="1" dirty="0" smtClean="0">
                <a:solidFill>
                  <a:srgbClr val="FFFF00"/>
                </a:solidFill>
              </a:rPr>
              <a:t>Hf</a:t>
            </a:r>
            <a:r>
              <a:rPr lang="ka-GE" b="1" i="1" dirty="0">
                <a:solidFill>
                  <a:srgbClr val="FFFF00"/>
                </a:solidFill>
              </a:rPr>
              <a:t>∽40ნმ სისქით.  ჩატარდა პლაზმური </a:t>
            </a:r>
            <a:r>
              <a:rPr lang="ka-GE" b="1" i="1" dirty="0" smtClean="0">
                <a:solidFill>
                  <a:srgbClr val="FFFF00"/>
                </a:solidFill>
              </a:rPr>
              <a:t>ანოდირებაP=2·10</a:t>
            </a:r>
            <a:r>
              <a:rPr lang="ka-GE" b="1" i="1" baseline="30000" dirty="0" smtClean="0">
                <a:solidFill>
                  <a:srgbClr val="FFFF00"/>
                </a:solidFill>
              </a:rPr>
              <a:t>–2</a:t>
            </a:r>
            <a:r>
              <a:rPr lang="ka-GE" b="1" i="1" dirty="0" smtClean="0">
                <a:solidFill>
                  <a:srgbClr val="FFFF00"/>
                </a:solidFill>
              </a:rPr>
              <a:t>მმ .ვც.წყ წნევა–ზე</a:t>
            </a:r>
            <a:r>
              <a:rPr lang="ka-GE" b="1" i="1" dirty="0">
                <a:solidFill>
                  <a:srgbClr val="FFFF00"/>
                </a:solidFill>
              </a:rPr>
              <a:t>, </a:t>
            </a:r>
            <a:r>
              <a:rPr lang="ka-GE" b="1" i="1" dirty="0" smtClean="0">
                <a:solidFill>
                  <a:srgbClr val="FFFF00"/>
                </a:solidFill>
              </a:rPr>
              <a:t>200</a:t>
            </a:r>
            <a:r>
              <a:rPr lang="en-US" sz="1400" b="1" i="1" dirty="0" smtClean="0">
                <a:solidFill>
                  <a:srgbClr val="FFFF00"/>
                </a:solidFill>
              </a:rPr>
              <a:t>C</a:t>
            </a:r>
            <a:r>
              <a:rPr lang="ka-GE" b="1" i="1" dirty="0" smtClean="0">
                <a:solidFill>
                  <a:srgbClr val="FFFF00"/>
                </a:solidFill>
              </a:rPr>
              <a:t>  </a:t>
            </a:r>
            <a:r>
              <a:rPr lang="ka-GE" b="1" i="1" dirty="0">
                <a:solidFill>
                  <a:srgbClr val="FFFF00"/>
                </a:solidFill>
              </a:rPr>
              <a:t>ტემპერატურაზე</a:t>
            </a:r>
            <a:r>
              <a:rPr lang="ka-GE" b="1" i="1" dirty="0" smtClean="0">
                <a:solidFill>
                  <a:srgbClr val="FFFF00"/>
                </a:solidFill>
              </a:rPr>
              <a:t>, უი სინათლის 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ka-GE" b="1" i="1" dirty="0" smtClean="0">
                <a:solidFill>
                  <a:srgbClr val="FFFF00"/>
                </a:solidFill>
              </a:rPr>
              <a:t>თანხლებით</a:t>
            </a:r>
            <a:r>
              <a:rPr lang="ka-GE" b="1" i="1" dirty="0">
                <a:solidFill>
                  <a:srgbClr val="FFFF00"/>
                </a:solidFill>
              </a:rPr>
              <a:t>,  2 ÷ 0,5 მა/სმ</a:t>
            </a:r>
            <a:r>
              <a:rPr lang="ka-GE" b="1" i="1" baseline="30000" dirty="0">
                <a:solidFill>
                  <a:srgbClr val="FFFF00"/>
                </a:solidFill>
              </a:rPr>
              <a:t>2</a:t>
            </a:r>
            <a:r>
              <a:rPr lang="ka-GE" b="1" i="1" dirty="0">
                <a:solidFill>
                  <a:srgbClr val="FFFF00"/>
                </a:solidFill>
              </a:rPr>
              <a:t> ფორმირების დენის სიმკვრივით და 3:1 გაზური ჟანგბადისა და არგონის </a:t>
            </a:r>
            <a:r>
              <a:rPr lang="ka-GE" b="1" i="1" dirty="0" smtClean="0">
                <a:solidFill>
                  <a:srgbClr val="FFFF00"/>
                </a:solidFill>
              </a:rPr>
              <a:t>ნარევისას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1233</TotalTime>
  <Words>1246</Words>
  <Application>Microsoft Office PowerPoint</Application>
  <PresentationFormat>On-screen Show (4:3)</PresentationFormat>
  <Paragraphs>176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Ion</vt:lpstr>
      <vt:lpstr>Формула</vt:lpstr>
      <vt:lpstr>PowerPoint Presentation</vt:lpstr>
      <vt:lpstr> </vt:lpstr>
      <vt:lpstr>გარდამავალ მეტალ –ტიტანის ოქსიდური ფირების ფენების  ფორმირების  დაბალტემპერატურული ტექნოლოგიის დამუშავება და კვლევა </vt:lpstr>
      <vt:lpstr>ტიტანის ოქსიდების პარამეტრები </vt:lpstr>
      <vt:lpstr>რა არის “მემრისტორი”?</vt:lpstr>
      <vt:lpstr>ექსპერიმენტულად მემრისტორის მიღება</vt:lpstr>
      <vt:lpstr>ექსპერიმენტულად მემრისტორის მიღება</vt:lpstr>
      <vt:lpstr>დასკვნები.  </vt:lpstr>
      <vt:lpstr>გარდამავალ მეტალ –ჰაფნიუმის დაბალტემპერა–ტურული ტექნოლოგიით მიღებული ოქსიდური ფირების კვლევა </vt:lpstr>
      <vt:lpstr>ჰაფნიუმის ოქსიდის პარამეტრების გაზომვა</vt:lpstr>
      <vt:lpstr>ჰაფნიუმის ოქსიდის პარამეტრები და გამოყენება</vt:lpstr>
      <vt:lpstr>დასკვნები.  </vt:lpstr>
      <vt:lpstr>პუბლიკაციები და კონფერენციაში მონაწილეობა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qistauri</dc:creator>
  <cp:lastModifiedBy>zura</cp:lastModifiedBy>
  <cp:revision>116</cp:revision>
  <dcterms:created xsi:type="dcterms:W3CDTF">2015-12-06T14:39:37Z</dcterms:created>
  <dcterms:modified xsi:type="dcterms:W3CDTF">2017-01-31T06:09:58Z</dcterms:modified>
</cp:coreProperties>
</file>