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4138" r:id="rId2"/>
    <p:sldMasterId id="2147484150" r:id="rId3"/>
  </p:sldMasterIdLst>
  <p:notesMasterIdLst>
    <p:notesMasterId r:id="rId31"/>
  </p:notesMasterIdLst>
  <p:handoutMasterIdLst>
    <p:handoutMasterId r:id="rId32"/>
  </p:handoutMasterIdLst>
  <p:sldIdLst>
    <p:sldId id="256" r:id="rId4"/>
    <p:sldId id="310" r:id="rId5"/>
    <p:sldId id="316" r:id="rId6"/>
    <p:sldId id="318" r:id="rId7"/>
    <p:sldId id="319" r:id="rId8"/>
    <p:sldId id="287" r:id="rId9"/>
    <p:sldId id="278" r:id="rId10"/>
    <p:sldId id="257" r:id="rId11"/>
    <p:sldId id="303" r:id="rId12"/>
    <p:sldId id="258" r:id="rId13"/>
    <p:sldId id="259" r:id="rId14"/>
    <p:sldId id="282" r:id="rId15"/>
    <p:sldId id="277" r:id="rId16"/>
    <p:sldId id="298" r:id="rId17"/>
    <p:sldId id="299" r:id="rId18"/>
    <p:sldId id="302" r:id="rId19"/>
    <p:sldId id="309" r:id="rId20"/>
    <p:sldId id="311" r:id="rId21"/>
    <p:sldId id="312" r:id="rId22"/>
    <p:sldId id="315" r:id="rId23"/>
    <p:sldId id="314" r:id="rId24"/>
    <p:sldId id="317" r:id="rId25"/>
    <p:sldId id="274" r:id="rId26"/>
    <p:sldId id="325" r:id="rId27"/>
    <p:sldId id="321" r:id="rId28"/>
    <p:sldId id="323" r:id="rId29"/>
    <p:sldId id="324" r:id="rId30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11959B-92A8-47F0-A06F-E943B674A1A5}">
          <p14:sldIdLst>
            <p14:sldId id="256"/>
            <p14:sldId id="310"/>
            <p14:sldId id="316"/>
            <p14:sldId id="318"/>
            <p14:sldId id="319"/>
            <p14:sldId id="287"/>
          </p14:sldIdLst>
        </p14:section>
        <p14:section name="Untitled Section" id="{64DB4D89-DBDC-4FD0-A929-33685AFB49F4}">
          <p14:sldIdLst>
            <p14:sldId id="278"/>
            <p14:sldId id="257"/>
            <p14:sldId id="303"/>
            <p14:sldId id="258"/>
            <p14:sldId id="259"/>
            <p14:sldId id="282"/>
            <p14:sldId id="277"/>
            <p14:sldId id="298"/>
            <p14:sldId id="299"/>
            <p14:sldId id="302"/>
            <p14:sldId id="309"/>
            <p14:sldId id="311"/>
            <p14:sldId id="312"/>
            <p14:sldId id="315"/>
            <p14:sldId id="314"/>
            <p14:sldId id="317"/>
            <p14:sldId id="274"/>
            <p14:sldId id="325"/>
            <p14:sldId id="321"/>
            <p14:sldId id="323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250"/>
    <a:srgbClr val="1D0E74"/>
    <a:srgbClr val="FFFF00"/>
    <a:srgbClr val="00FF00"/>
    <a:srgbClr val="E1E1E1"/>
    <a:srgbClr val="E6E6E6"/>
    <a:srgbClr val="FF00FF"/>
    <a:srgbClr val="8D8F94"/>
    <a:srgbClr val="515355"/>
    <a:srgbClr val="3A6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92" autoAdjust="0"/>
  </p:normalViewPr>
  <p:slideViewPr>
    <p:cSldViewPr>
      <p:cViewPr>
        <p:scale>
          <a:sx n="70" d="100"/>
          <a:sy n="70" d="100"/>
        </p:scale>
        <p:origin x="-173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278" y="-96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20BB9F-124E-4C22-A303-929AD3522EF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67817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Textmasterformate durch Klicken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9F0608-EB51-4E70-999F-C7EB1039919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72599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9835999-60A4-4A97-AE04-BFAE538395E0}" type="slidenum">
              <a:rPr lang="de-DE" altLang="en-US" sz="1200" smtClean="0"/>
              <a:pPr eaLnBrk="1" hangingPunct="1">
                <a:defRPr/>
              </a:pPr>
              <a:t>1</a:t>
            </a:fld>
            <a:endParaRPr lang="de-DE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Advantages:</a:t>
            </a:r>
          </a:p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Electron and stochastic </a:t>
            </a:r>
            <a:r>
              <a:rPr lang="en-GB" altLang="en-US" smtClean="0">
                <a:solidFill>
                  <a:srgbClr val="FF3300"/>
                </a:solidFill>
              </a:rPr>
              <a:t>cooling</a:t>
            </a:r>
          </a:p>
          <a:p>
            <a:pPr eaLnBrk="1" hangingPunct="1">
              <a:spcAft>
                <a:spcPts val="1425"/>
              </a:spcAft>
              <a:buClr>
                <a:srgbClr val="005B82"/>
              </a:buClr>
              <a:buSzPct val="150000"/>
              <a:defRPr/>
            </a:pPr>
            <a:r>
              <a:rPr lang="en-GB" altLang="en-US" smtClean="0">
                <a:solidFill>
                  <a:srgbClr val="000000"/>
                </a:solidFill>
              </a:rPr>
              <a:t>High </a:t>
            </a:r>
            <a:r>
              <a:rPr lang="en-GB" altLang="en-US" smtClean="0">
                <a:solidFill>
                  <a:srgbClr val="FF0000"/>
                </a:solidFill>
              </a:rPr>
              <a:t>polarization (</a:t>
            </a:r>
            <a:r>
              <a:rPr lang="en-GB" altLang="en-US" err="1" smtClean="0">
                <a:solidFill>
                  <a:srgbClr val="FF0000"/>
                </a:solidFill>
              </a:rPr>
              <a:t>p,d</a:t>
            </a:r>
            <a:r>
              <a:rPr lang="en-GB" altLang="en-US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Aft>
                <a:spcPts val="1425"/>
              </a:spcAft>
              <a:buClr>
                <a:srgbClr val="005B82"/>
              </a:buClr>
              <a:buSzPct val="150000"/>
              <a:defRPr/>
            </a:pPr>
            <a:r>
              <a:rPr lang="en-GB" altLang="en-US" smtClean="0">
                <a:solidFill>
                  <a:srgbClr val="FF0000"/>
                </a:solidFill>
              </a:rPr>
              <a:t>Spin manipulation</a:t>
            </a:r>
            <a:endParaRPr lang="en-US" altLang="en-US" baseline="3000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4AEDE7-DB82-4B06-8598-02F162C2B0D0}" type="slidenum">
              <a:rPr lang="de-DE" altLang="en-US" smtClean="0"/>
              <a:pPr>
                <a:defRPr/>
              </a:pPr>
              <a:t>10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For asymmetry measurement the so-called cross-ratio method </a:t>
            </a:r>
          </a:p>
          <a:p>
            <a:pPr>
              <a:defRPr/>
            </a:pPr>
            <a:r>
              <a:rPr lang="en-GB" smtClean="0"/>
              <a:t>was used, which allows one to eliminate first-order systematic errors </a:t>
            </a:r>
          </a:p>
          <a:p>
            <a:pPr>
              <a:defRPr/>
            </a:pPr>
            <a:r>
              <a:rPr lang="en-GB" smtClean="0"/>
              <a:t>that arise from misalignments between the two STT and for this reason</a:t>
            </a:r>
          </a:p>
          <a:p>
            <a:pPr>
              <a:defRPr/>
            </a:pPr>
            <a:r>
              <a:rPr lang="en-GB" smtClean="0"/>
              <a:t>the beam polarisation was reversed in each successive cycle.</a:t>
            </a:r>
          </a:p>
          <a:p>
            <a:pPr>
              <a:defRPr/>
            </a:pPr>
            <a:r>
              <a:rPr lang="en-GB" smtClean="0"/>
              <a:t>Other systematic errors, such as those arising from differences</a:t>
            </a:r>
          </a:p>
          <a:p>
            <a:pPr>
              <a:defRPr/>
            </a:pPr>
            <a:r>
              <a:rPr lang="en-GB" smtClean="0"/>
              <a:t>in the magnitudes of the up and down polarisations, also</a:t>
            </a:r>
          </a:p>
          <a:p>
            <a:pPr>
              <a:defRPr/>
            </a:pPr>
            <a:r>
              <a:rPr lang="en-GB" smtClean="0"/>
              <a:t>cancel in first order. </a:t>
            </a:r>
          </a:p>
          <a:p>
            <a:pPr>
              <a:defRPr/>
            </a:pPr>
            <a:r>
              <a:rPr lang="en-GB" smtClean="0"/>
              <a:t>The overall systematic uncertainty in Ay arising from asymmetry </a:t>
            </a:r>
          </a:p>
          <a:p>
            <a:pPr>
              <a:defRPr/>
            </a:pPr>
            <a:r>
              <a:rPr lang="en-GB" smtClean="0"/>
              <a:t>measurement with STT does not exceed 0.3%. Another factor that </a:t>
            </a:r>
          </a:p>
          <a:p>
            <a:pPr>
              <a:defRPr/>
            </a:pPr>
            <a:r>
              <a:rPr lang="en-GB" smtClean="0"/>
              <a:t>could affect the asymmetry measured</a:t>
            </a:r>
          </a:p>
          <a:p>
            <a:pPr>
              <a:defRPr/>
            </a:pPr>
            <a:r>
              <a:rPr lang="en-GB" smtClean="0"/>
              <a:t>with such a two-arm detector is any instability in the ratio</a:t>
            </a:r>
          </a:p>
          <a:p>
            <a:pPr>
              <a:defRPr/>
            </a:pPr>
            <a:r>
              <a:rPr lang="en-GB" smtClean="0"/>
              <a:t>of the efficiencies of the left and right telescopes. The instability</a:t>
            </a:r>
          </a:p>
          <a:p>
            <a:pPr>
              <a:defRPr/>
            </a:pPr>
            <a:r>
              <a:rPr lang="en-GB" smtClean="0"/>
              <a:t>correction, which was studied at all energies, does not exceed</a:t>
            </a:r>
          </a:p>
          <a:p>
            <a:pPr>
              <a:defRPr/>
            </a:pPr>
            <a:r>
              <a:rPr lang="en-GB" smtClean="0"/>
              <a:t>1.3% that was found at 1.8 </a:t>
            </a:r>
            <a:r>
              <a:rPr lang="en-GB" err="1" smtClean="0"/>
              <a:t>GeV</a:t>
            </a:r>
            <a:r>
              <a:rPr lang="en-GB" smtClean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1F2E8D-37E1-4C20-A49C-D7F52A725071}" type="slidenum">
              <a:rPr lang="de-DE" altLang="en-US" smtClean="0"/>
              <a:pPr>
                <a:defRPr/>
              </a:pPr>
              <a:t>12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weighted averages over time and polar angle of the</a:t>
            </a:r>
          </a:p>
          <a:p>
            <a:pPr>
              <a:defRPr/>
            </a:pPr>
            <a:r>
              <a:rPr lang="en-GB" smtClean="0"/>
              <a:t>beam polarisations determined using the EDDA </a:t>
            </a:r>
            <a:r>
              <a:rPr lang="en-GB" err="1" smtClean="0"/>
              <a:t>polarimeter</a:t>
            </a:r>
            <a:r>
              <a:rPr lang="en-GB" smtClean="0"/>
              <a:t> at</a:t>
            </a:r>
          </a:p>
          <a:p>
            <a:pPr>
              <a:defRPr/>
            </a:pPr>
            <a:r>
              <a:rPr lang="en-GB" smtClean="0"/>
              <a:t>the six energies are given in Table. The values correspond</a:t>
            </a:r>
          </a:p>
          <a:p>
            <a:pPr>
              <a:defRPr/>
            </a:pPr>
            <a:r>
              <a:rPr lang="en-GB" smtClean="0"/>
              <a:t>to half the difference between spin up and down data and the</a:t>
            </a:r>
          </a:p>
          <a:p>
            <a:pPr>
              <a:defRPr/>
            </a:pPr>
            <a:r>
              <a:rPr lang="en-GB" smtClean="0"/>
              <a:t>changes in sign reflect the number of spin flips required to pass</a:t>
            </a:r>
          </a:p>
          <a:p>
            <a:pPr>
              <a:defRPr/>
            </a:pPr>
            <a:r>
              <a:rPr lang="en-GB" smtClean="0"/>
              <a:t>through the imperfection resonances.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077F92-0AED-4024-901F-027B39996654}" type="slidenum">
              <a:rPr lang="de-DE" altLang="en-US" smtClean="0"/>
              <a:pPr>
                <a:defRPr/>
              </a:pPr>
              <a:t>13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Polarised</a:t>
            </a:r>
            <a:r>
              <a:rPr lang="en-US" smtClean="0"/>
              <a:t> proton beam and </a:t>
            </a:r>
            <a:r>
              <a:rPr lang="en-US" err="1" smtClean="0"/>
              <a:t>unpolarised</a:t>
            </a:r>
            <a:r>
              <a:rPr lang="en-US" smtClean="0"/>
              <a:t> proton cluster target.</a:t>
            </a:r>
          </a:p>
          <a:p>
            <a:r>
              <a:rPr lang="en-US" smtClean="0"/>
              <a:t>Protons was detected either in STT, either</a:t>
            </a:r>
            <a:r>
              <a:rPr lang="en-US" baseline="0" smtClean="0"/>
              <a:t> if FD, or in boght system.</a:t>
            </a:r>
          </a:p>
          <a:p>
            <a:r>
              <a:rPr lang="en-US" baseline="0" smtClean="0"/>
              <a:t>In last case we can make cross check our results, because</a:t>
            </a:r>
          </a:p>
          <a:p>
            <a:r>
              <a:rPr lang="en-US" baseline="0" smtClean="0"/>
              <a:t>asymmetry was measured independly via two different detector system.</a:t>
            </a:r>
          </a:p>
          <a:p>
            <a:r>
              <a:rPr lang="en-US" baseline="0" smtClean="0"/>
              <a:t>Second proton was reconstructed via missing mass spectrum.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F0608-EB51-4E70-999F-C7EB1039919C}" type="slidenum">
              <a:rPr lang="de-DE" altLang="en-US" smtClean="0"/>
              <a:pPr>
                <a:defRPr/>
              </a:pPr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9805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Comparison of the ANKE measurements of the proton analysing power </a:t>
            </a:r>
          </a:p>
          <a:p>
            <a:pPr>
              <a:defRPr/>
            </a:pPr>
            <a:r>
              <a:rPr lang="en-GB" smtClean="0"/>
              <a:t>in pp elastic scattering using the STT (red filled circles) and FD (blue filled triangles) </a:t>
            </a:r>
          </a:p>
          <a:p>
            <a:pPr>
              <a:defRPr/>
            </a:pPr>
            <a:r>
              <a:rPr lang="en-GB" smtClean="0"/>
              <a:t>systems with the curves corresponding to the SAID SP07 (solid black line) and the </a:t>
            </a:r>
          </a:p>
          <a:p>
            <a:pPr>
              <a:defRPr/>
            </a:pPr>
            <a:r>
              <a:rPr lang="en-GB" smtClean="0"/>
              <a:t>revised fit (dashed red) solutions. </a:t>
            </a:r>
          </a:p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[Only statistical errors are shown so that the systematic uncertainties arising, for example, </a:t>
            </a:r>
          </a:p>
          <a:p>
            <a:pPr>
              <a:defRPr/>
            </a:pPr>
            <a:r>
              <a:rPr lang="en-GB" smtClean="0"/>
              <a:t>from the calibration of the EDDA </a:t>
            </a:r>
            <a:r>
              <a:rPr lang="en-GB" err="1" smtClean="0"/>
              <a:t>polarimeter</a:t>
            </a:r>
            <a:r>
              <a:rPr lang="en-GB" smtClean="0"/>
              <a:t> have not been included.]</a:t>
            </a:r>
          </a:p>
          <a:p>
            <a:pPr>
              <a:defRPr/>
            </a:pPr>
            <a:r>
              <a:rPr lang="en-GB" smtClean="0"/>
              <a:t> </a:t>
            </a:r>
          </a:p>
          <a:p>
            <a:pPr>
              <a:defRPr/>
            </a:pPr>
            <a:r>
              <a:rPr lang="en-GB" smtClean="0"/>
              <a:t>At 800 MeV also shown selected results from EDDA (black crosses), LAMPF  and SATURNE (black open symbols).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09948-924F-4DB7-A432-BA0F9B01287A}" type="slidenum">
              <a:rPr lang="de-DE" altLang="en-US" smtClean="0"/>
              <a:pPr>
                <a:defRPr/>
              </a:pPr>
              <a:t>15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measurement of the beam intensity </a:t>
            </a:r>
            <a:r>
              <a:rPr lang="en-GB" i="1" dirty="0" err="1" smtClean="0"/>
              <a:t>n</a:t>
            </a:r>
            <a:r>
              <a:rPr lang="en-GB" i="1" baseline="-25000" dirty="0" err="1" smtClean="0"/>
              <a:t>B</a:t>
            </a:r>
            <a:r>
              <a:rPr lang="en-GB" baseline="-25000" dirty="0" smtClean="0"/>
              <a:t> </a:t>
            </a:r>
            <a:r>
              <a:rPr lang="en-GB" dirty="0" smtClean="0"/>
              <a:t> is performed via the high precision </a:t>
            </a:r>
          </a:p>
          <a:p>
            <a:pPr>
              <a:defRPr/>
            </a:pPr>
            <a:r>
              <a:rPr lang="en-GB" dirty="0" smtClean="0"/>
              <a:t>Beam Current Transformer (BCT) devices. </a:t>
            </a:r>
          </a:p>
          <a:p>
            <a:pPr>
              <a:defRPr/>
            </a:pPr>
            <a:r>
              <a:rPr lang="en-GB" dirty="0" smtClean="0"/>
              <a:t>Concerning the target density </a:t>
            </a:r>
            <a:r>
              <a:rPr lang="en-GB" i="1" dirty="0" err="1" smtClean="0"/>
              <a:t>n</a:t>
            </a:r>
            <a:r>
              <a:rPr lang="en-GB" i="1" baseline="-25000" dirty="0" err="1" smtClean="0"/>
              <a:t>T</a:t>
            </a:r>
            <a:r>
              <a:rPr lang="en-GB" i="1" baseline="-25000" dirty="0" smtClean="0"/>
              <a:t> </a:t>
            </a:r>
            <a:r>
              <a:rPr lang="en-GB" dirty="0" smtClean="0"/>
              <a:t> is determined via the measurement of the beam </a:t>
            </a:r>
          </a:p>
          <a:p>
            <a:pPr>
              <a:defRPr/>
            </a:pPr>
            <a:r>
              <a:rPr lang="en-GB" dirty="0" smtClean="0"/>
              <a:t>revolution frequency shift (</a:t>
            </a:r>
            <a:r>
              <a:rPr lang="en-GB" dirty="0" err="1" smtClean="0"/>
              <a:t>df</a:t>
            </a:r>
            <a:r>
              <a:rPr lang="en-GB" dirty="0" smtClean="0"/>
              <a:t>/</a:t>
            </a:r>
            <a:r>
              <a:rPr lang="en-GB" dirty="0" err="1" smtClean="0"/>
              <a:t>dt</a:t>
            </a:r>
            <a:r>
              <a:rPr lang="en-GB" dirty="0" smtClean="0"/>
              <a:t>)</a:t>
            </a:r>
            <a:r>
              <a:rPr lang="en-GB" baseline="0" dirty="0" smtClean="0"/>
              <a:t> </a:t>
            </a:r>
            <a:r>
              <a:rPr lang="en-GB" dirty="0" smtClean="0"/>
              <a:t>caused by the electromagnetic interaction of the </a:t>
            </a:r>
          </a:p>
          <a:p>
            <a:pPr>
              <a:defRPr/>
            </a:pPr>
            <a:r>
              <a:rPr lang="en-GB" dirty="0" smtClean="0"/>
              <a:t>beam and target particles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frequenty</a:t>
            </a:r>
            <a:r>
              <a:rPr lang="en-GB" baseline="0" dirty="0" smtClean="0"/>
              <a:t>-slip parameter (eta).</a:t>
            </a:r>
          </a:p>
          <a:p>
            <a:pPr>
              <a:defRPr/>
            </a:pPr>
            <a:r>
              <a:rPr lang="en-GB" baseline="0" dirty="0" smtClean="0"/>
              <a:t>m mass and </a:t>
            </a:r>
            <a:r>
              <a:rPr lang="en-GB" baseline="0" dirty="0" err="1" smtClean="0"/>
              <a:t>dE</a:t>
            </a:r>
            <a:r>
              <a:rPr lang="en-GB" baseline="0" dirty="0" smtClean="0"/>
              <a:t>/dx stopping power of the target, also T</a:t>
            </a:r>
            <a:r>
              <a:rPr lang="en-GB" baseline="-25000" dirty="0" smtClean="0"/>
              <a:t>o</a:t>
            </a:r>
            <a:r>
              <a:rPr lang="en-GB" baseline="0" dirty="0" smtClean="0"/>
              <a:t> and f</a:t>
            </a:r>
            <a:r>
              <a:rPr lang="en-GB" baseline="-25000" dirty="0" smtClean="0"/>
              <a:t>0</a:t>
            </a:r>
            <a:r>
              <a:rPr lang="en-GB" baseline="0" dirty="0" smtClean="0"/>
              <a:t>, initial values of the frequency</a:t>
            </a:r>
          </a:p>
          <a:p>
            <a:pPr>
              <a:defRPr/>
            </a:pPr>
            <a:r>
              <a:rPr lang="en-GB" baseline="0" dirty="0" smtClean="0"/>
              <a:t>and energy of the beam, can be easily determined.</a:t>
            </a:r>
          </a:p>
          <a:p>
            <a:pPr>
              <a:defRPr/>
            </a:pPr>
            <a:endParaRPr lang="en-GB" baseline="0" dirty="0" smtClean="0"/>
          </a:p>
          <a:p>
            <a:pPr>
              <a:defRPr/>
            </a:pPr>
            <a:r>
              <a:rPr lang="en-GB" baseline="0" dirty="0" smtClean="0"/>
              <a:t>alfa is momentum-compaction factor. If revolution frequency change due to a change magnetic field of the COSY bending magnets</a:t>
            </a:r>
          </a:p>
          <a:p>
            <a:pPr>
              <a:defRPr/>
            </a:pPr>
            <a:r>
              <a:rPr lang="en-GB" baseline="0" dirty="0" smtClean="0"/>
              <a:t>is small alfa can be determined as:</a:t>
            </a:r>
          </a:p>
          <a:p>
            <a:pPr>
              <a:defRPr/>
            </a:pPr>
            <a:r>
              <a:rPr lang="en-GB" baseline="0" dirty="0" smtClean="0"/>
              <a:t> </a:t>
            </a: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Unpolarised pp elastic scattering experiment #200.0 for eight</a:t>
            </a:r>
            <a:r>
              <a:rPr lang="en-GB" baseline="0" dirty="0" smtClean="0"/>
              <a:t> different energies.</a:t>
            </a: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Blue colour – measurements</a:t>
            </a:r>
            <a:endParaRPr lang="en-GB" baseline="0" dirty="0" smtClean="0"/>
          </a:p>
          <a:p>
            <a:pPr>
              <a:defRPr/>
            </a:pPr>
            <a:r>
              <a:rPr lang="en-GB" baseline="0" dirty="0" smtClean="0"/>
              <a:t>Red colour  – COSY model (MAD) calculations. </a:t>
            </a: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26C68-D854-497C-B14A-296F5EA23928}" type="slidenum">
              <a:rPr lang="de-DE" altLang="en-US" smtClean="0"/>
              <a:pPr>
                <a:defRPr/>
              </a:pPr>
              <a:t>16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Differential</a:t>
            </a:r>
            <a:r>
              <a:rPr lang="en-GB" baseline="0" dirty="0" smtClean="0"/>
              <a:t> cross section for pp elastic at 1.0 </a:t>
            </a:r>
            <a:r>
              <a:rPr lang="ka-GE" baseline="0" dirty="0" smtClean="0"/>
              <a:t>-</a:t>
            </a:r>
            <a:r>
              <a:rPr lang="en-GB" baseline="0" dirty="0" smtClean="0"/>
              <a:t>2.8 GeV. </a:t>
            </a:r>
            <a:endParaRPr lang="ka-GE" baseline="0" dirty="0" smtClean="0"/>
          </a:p>
          <a:p>
            <a:pPr>
              <a:defRPr/>
            </a:pP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Sesadareblad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moyvanilia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maxlobel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energiebze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ANL [12]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Sedegebi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GB" baseline="0" dirty="0" smtClean="0"/>
          </a:p>
          <a:p>
            <a:pPr>
              <a:defRPr/>
            </a:pPr>
            <a:r>
              <a:rPr lang="en-GB" baseline="0" dirty="0" smtClean="0"/>
              <a:t>New SAID solution (which includes our new ANKE Ay measurements) </a:t>
            </a:r>
          </a:p>
          <a:p>
            <a:pPr>
              <a:defRPr/>
            </a:pPr>
            <a:r>
              <a:rPr lang="en-GB" baseline="0" dirty="0" smtClean="0"/>
              <a:t>describes ANKE data, as well as other existing data, much better then old one (SP07)!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CC29E-02F1-496F-B682-87389BFBEFBC}" type="slidenum">
              <a:rPr lang="de-DE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de-DE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eqsperimenetebi Catarda 726 mev energiis veqtoeulad polarizebuli deitronis nakadis gamoyenebiT, roca ujredovani samizne  Sevsebuli iyo polarizebuli  </a:t>
            </a:r>
            <a:endParaRPr lang="ka-GE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wyalbadis gaziT. Nakadis polarizaciis xarisxi Seadgenda 60%, xolo samiznisa 50%. d(pol)p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sym typeface="Symbol"/>
              </a:rPr>
              <a:t>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{pp}</a:t>
            </a:r>
            <a:r>
              <a:rPr lang="af-ZA" sz="1200" kern="1200" baseline="-250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  gadamuxtvis reaqciaSi ori Cqari protonis identifikacia </a:t>
            </a:r>
            <a:endParaRPr lang="ka-GE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xeboda ANKE speqtrometris wina mxaris deteqtorebis sistemis saSualebiT. 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CC29E-02F1-496F-B682-87389BFBEFBC}" type="slidenum">
              <a:rPr lang="de-DE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de-DE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gazomil iqna veqtoruli da tenzoruli analizirebis unarebi. </a:t>
            </a:r>
            <a:endParaRPr lang="ka-GE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gazomvebi karg TanxvedraSia mcire aRgznebis E</a:t>
            </a:r>
            <a:r>
              <a:rPr lang="af-ZA" sz="1200" kern="1200" baseline="-250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pp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energiaze impulsur miaxloebaSi Sesrulebul daTvlebTan, sadac dominirebs 1</a:t>
            </a:r>
            <a:r>
              <a:rPr lang="af-ZA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af-ZA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0 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mdgomareoba, </a:t>
            </a:r>
            <a:endParaRPr lang="ka-GE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rac miuTiTebs, rom paricilur-talRuri analizidan miRebuli </a:t>
            </a:r>
            <a:r>
              <a:rPr lang="af-ZA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np 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amplitudebi koreqtulia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GB" baseline="0" dirty="0" smtClean="0"/>
          </a:p>
          <a:p>
            <a:pPr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CC29E-02F1-496F-B682-87389BFBEFBC}" type="slidenum">
              <a:rPr lang="de-DE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de-DE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eqsperiemenetbi Catarda 600 mev energiis arapolarizebuli protonebis nakadis gamoyenebiT, roca ujredovani samizne Sevsebuli iyo   </a:t>
            </a:r>
          </a:p>
          <a:p>
            <a:pPr>
              <a:defRPr/>
            </a:pP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polarizebuli  deitronebis gaziT. deitronze gadamuxtvis reaqciaSi pd(pol)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sym typeface="Symbol"/>
              </a:rPr>
              <a:t>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n{pp}</a:t>
            </a:r>
            <a:r>
              <a:rPr lang="af-ZA" sz="1200" kern="1200" baseline="-250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dabadebuli ori neli protonis deteqtireba xdeboda </a:t>
            </a:r>
          </a:p>
          <a:p>
            <a:pPr>
              <a:defRPr/>
            </a:pP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marjvena an marcxena silikonuri stripuli deteqtoris (STT) saSualebiT.</a:t>
            </a:r>
            <a:r>
              <a:rPr lang="af-Z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roca orive protoni erT deteqtorSi xvdeba, deitronze gadacemuli </a:t>
            </a:r>
          </a:p>
          <a:p>
            <a:pPr>
              <a:defRPr/>
            </a:pP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impulsi q  &gt; 160 mev/c, xolo 2 protonis aRgznebis energiaze dadebuli iyo piroba E</a:t>
            </a:r>
            <a:r>
              <a:rPr lang="af-ZA" sz="1200" kern="1200" baseline="-250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pp 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&lt; 3 mev. 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CC29E-02F1-496F-B682-87389BFBEFBC}" type="slidenum">
              <a:rPr lang="de-DE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de-DE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EAE3C70-EC35-42E2-9DEF-CDC0B4136B9F}" type="slidenum">
              <a:rPr lang="de-DE" altLang="en-US" sz="1200" smtClean="0"/>
              <a:pPr eaLnBrk="1" hangingPunct="1">
                <a:defRPr/>
              </a:pPr>
              <a:t>2</a:t>
            </a:fld>
            <a:endParaRPr lang="de-DE" alt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gazomil iqna veqtoruli A</a:t>
            </a:r>
            <a:r>
              <a:rPr lang="af-ZA" sz="1200" kern="1200" baseline="-250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y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(axlosaa nulTan) da tenzoruli A</a:t>
            </a:r>
            <a:r>
              <a:rPr lang="af-ZA" sz="1200" kern="1200" baseline="-250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yy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analizirebis unarebi, romelic karg TanxvedraSi aRmoCnda np gabnevis amplitudis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gamoyenebiT impulsur miaxloebaSi  miRebul SAID gamoTvlebTan, aseve adre gazomili d(pol)p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sym typeface="Symbol"/>
              </a:rPr>
              <a:t>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{pp}</a:t>
            </a:r>
            <a:r>
              <a:rPr lang="af-ZA" sz="1200" kern="1200" baseline="-250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 reaqciis igive polarizaciul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f-Z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maxasaiaTeblebTan (lurji wreebi), romelic miRebuli iyo 1200 mev energiis deitronebis nakadSi.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CC29E-02F1-496F-B682-87389BFBEFBC}" type="slidenum">
              <a:rPr lang="de-DE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de-DE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aseline="30000" dirty="0" smtClean="0"/>
              <a:t>J+1</a:t>
            </a:r>
            <a:r>
              <a:rPr lang="en-GB" baseline="0" dirty="0" smtClean="0"/>
              <a:t>L</a:t>
            </a:r>
            <a:r>
              <a:rPr lang="en-GB" baseline="-25000" dirty="0" smtClean="0"/>
              <a:t>J   </a:t>
            </a:r>
            <a:r>
              <a:rPr lang="en-GB" baseline="0" dirty="0" smtClean="0"/>
              <a:t>J=L (orbital momentum) + s (spin);   L=S,P,D,F  (orbital momentum 0,1,2,3)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CC29E-02F1-496F-B682-87389BFBEFBC}" type="slidenum">
              <a:rPr lang="de-DE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de-DE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F0608-EB51-4E70-999F-C7EB1039919C}" type="slidenum">
              <a:rPr lang="de-DE" altLang="en-US" smtClean="0"/>
              <a:pPr>
                <a:defRPr/>
              </a:pPr>
              <a:t>23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0596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F0608-EB51-4E70-999F-C7EB1039919C}" type="slidenum">
              <a:rPr lang="de-DE" altLang="en-US" smtClean="0"/>
              <a:pPr>
                <a:defRPr/>
              </a:pPr>
              <a:t>24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0596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 S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and S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denote the longitudinal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sym typeface="Symbol"/>
              </a:rPr>
              <a:t>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=0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) and transverse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sym typeface="Symbol"/>
              </a:rPr>
              <a:t>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sym typeface="Symbol"/>
              </a:rPr>
              <a:t>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) form factors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Here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is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relative momentum, corresponding to an excitation energy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1200" i="1" kern="1200" baseline="-250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=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1200" i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/m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where m is the proton mass. </a:t>
            </a:r>
            <a:endParaRPr lang="ka-GE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q 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transferred three-momentum.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sym typeface="Symbol"/>
              </a:rPr>
              <a:t>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is the spin-independent amplitude,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sym typeface="Symbol"/>
              </a:rPr>
              <a:t>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is related to the spin-orbit coupling,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sym typeface="Symbol"/>
              </a:rPr>
              <a:t>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sym typeface="Symbol"/>
              </a:rPr>
              <a:t>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sym typeface="Symbol"/>
              </a:rPr>
              <a:t>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are the spin-spin amplitudes.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F0608-EB51-4E70-999F-C7EB1039919C}" type="slidenum">
              <a:rPr lang="de-DE" altLang="en-US" smtClean="0"/>
              <a:pPr>
                <a:defRPr/>
              </a:pPr>
              <a:t>27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316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EAE3C70-EC35-42E2-9DEF-CDC0B4136B9F}" type="slidenum">
              <a:rPr lang="de-DE" altLang="en-US" sz="1200" smtClean="0"/>
              <a:pPr eaLnBrk="1" hangingPunct="1">
                <a:defRPr/>
              </a:pPr>
              <a:t>3</a:t>
            </a:fld>
            <a:endParaRPr lang="de-DE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EAE3C70-EC35-42E2-9DEF-CDC0B4136B9F}" type="slidenum">
              <a:rPr lang="de-DE" altLang="en-US" sz="1200" smtClean="0"/>
              <a:pPr eaLnBrk="1" hangingPunct="1">
                <a:defRPr/>
              </a:pPr>
              <a:t>4</a:t>
            </a:fld>
            <a:endParaRPr lang="de-DE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EAE3C70-EC35-42E2-9DEF-CDC0B4136B9F}" type="slidenum">
              <a:rPr lang="de-DE" altLang="en-US" sz="1200" smtClean="0"/>
              <a:pPr eaLnBrk="1" hangingPunct="1">
                <a:defRPr/>
              </a:pPr>
              <a:t>5</a:t>
            </a:fld>
            <a:endParaRPr lang="de-DE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EAE3C70-EC35-42E2-9DEF-CDC0B4136B9F}" type="slidenum">
              <a:rPr lang="de-DE" altLang="en-US" sz="1200" smtClean="0"/>
              <a:pPr eaLnBrk="1" hangingPunct="1">
                <a:defRPr/>
              </a:pPr>
              <a:t>6</a:t>
            </a:fld>
            <a:endParaRPr lang="de-DE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smtClean="0">
                <a:solidFill>
                  <a:schemeClr val="bg1"/>
                </a:solidFill>
              </a:rPr>
              <a:t>Two-nucleon systems such as the deuteron, as well as proton–proton or neutron–proton </a:t>
            </a:r>
          </a:p>
          <a:p>
            <a:r>
              <a:rPr lang="en-US" altLang="en-US" sz="1200" smtClean="0">
                <a:solidFill>
                  <a:schemeClr val="bg1"/>
                </a:solidFill>
              </a:rPr>
              <a:t>scattering are ideal for studying the </a:t>
            </a:r>
            <a:r>
              <a:rPr lang="en-US" altLang="en-US" sz="1200" i="1" smtClean="0">
                <a:solidFill>
                  <a:schemeClr val="bg1"/>
                </a:solidFill>
              </a:rPr>
              <a:t>NN </a:t>
            </a:r>
            <a:r>
              <a:rPr lang="en-US" altLang="en-US" sz="1200" smtClean="0">
                <a:solidFill>
                  <a:schemeClr val="bg1"/>
                </a:solidFill>
              </a:rPr>
              <a:t> force. </a:t>
            </a:r>
          </a:p>
          <a:p>
            <a:endParaRPr lang="en-US" altLang="en-US" sz="120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smtClean="0">
                <a:solidFill>
                  <a:schemeClr val="bg1"/>
                </a:solidFill>
              </a:rPr>
              <a:t>Description of nucleon-nucleon interaction requires precise data for </a:t>
            </a:r>
            <a:r>
              <a:rPr lang="en-US" altLang="en-US" sz="1200" b="1" smtClean="0">
                <a:solidFill>
                  <a:schemeClr val="bg1"/>
                </a:solidFill>
              </a:rPr>
              <a:t>P</a:t>
            </a:r>
            <a:r>
              <a:rPr lang="en-US" altLang="en-US" sz="1200" smtClean="0">
                <a:solidFill>
                  <a:schemeClr val="bg1"/>
                </a:solidFill>
              </a:rPr>
              <a:t>hase </a:t>
            </a:r>
            <a:r>
              <a:rPr lang="en-US" altLang="en-US" sz="1200" b="1" smtClean="0">
                <a:solidFill>
                  <a:schemeClr val="bg1"/>
                </a:solidFill>
              </a:rPr>
              <a:t>S</a:t>
            </a:r>
            <a:r>
              <a:rPr lang="en-US" altLang="en-US" sz="1200" smtClean="0">
                <a:solidFill>
                  <a:schemeClr val="bg1"/>
                </a:solidFill>
              </a:rPr>
              <a:t>hift Analyses (PSA).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smtClean="0">
                <a:solidFill>
                  <a:schemeClr val="bg1"/>
                </a:solidFill>
              </a:rPr>
              <a:t>A full data set involves experiments with both  beam and target particles polarised in the initial state,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smtClean="0">
                <a:solidFill>
                  <a:schemeClr val="bg1"/>
                </a:solidFill>
              </a:rPr>
              <a:t>as well as the determination of the polarisation of one of the final state nucleons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smtClean="0">
              <a:solidFill>
                <a:schemeClr val="bg1"/>
              </a:solidFill>
            </a:endParaRPr>
          </a:p>
          <a:p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2DE7BB-334B-4791-9D95-255D4FCFCB93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F0608-EB51-4E70-999F-C7EB1039919C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66239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 points mainly corresponds also to EDDA measurements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1FD9C7-B6F8-421C-BDF8-FA0DEF94AB13}" type="slidenum">
              <a:rPr lang="de-DE" altLang="en-US" smtClean="0"/>
              <a:pPr>
                <a:defRPr/>
              </a:pPr>
              <a:t>9</a:t>
            </a:fld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-1588" y="2492375"/>
            <a:ext cx="9144001" cy="4365625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3A6F8A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5B82"/>
              </a:solidFill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60325" y="2565400"/>
            <a:ext cx="65088" cy="20066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25413" y="2492375"/>
            <a:ext cx="114300" cy="2079625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pic>
        <p:nvPicPr>
          <p:cNvPr id="10" name="Picture 54" descr="Logo_FZ_Jülich_NEU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4052888"/>
            <a:ext cx="8064500" cy="117633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3134" name="Rectangle 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49500"/>
            <a:ext cx="8062913" cy="16557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800" b="0">
                <a:solidFill>
                  <a:schemeClr val="bg1"/>
                </a:solidFill>
                <a:cs typeface="ＭＳ Ｐゴシック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" name="Rectangle 60"/>
          <p:cNvSpPr>
            <a:spLocks noGrp="1" noChangeArrowheads="1"/>
          </p:cNvSpPr>
          <p:nvPr>
            <p:ph type="dt" sz="quarter" idx="10"/>
          </p:nvPr>
        </p:nvSpPr>
        <p:spPr>
          <a:xfrm>
            <a:off x="684213" y="5257800"/>
            <a:ext cx="2205037" cy="476250"/>
          </a:xfrm>
        </p:spPr>
        <p:txBody>
          <a:bodyPr/>
          <a:lstStyle>
            <a:lvl1pPr algn="r">
              <a:defRPr sz="1400">
                <a:solidFill>
                  <a:srgbClr val="F4F4F4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12" name="Rectangle 61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5257800"/>
            <a:ext cx="2895600" cy="476250"/>
          </a:xfrm>
        </p:spPr>
        <p:txBody>
          <a:bodyPr/>
          <a:lstStyle>
            <a:lvl1pPr algn="l">
              <a:defRPr sz="1400">
                <a:solidFill>
                  <a:srgbClr val="F4F4F4"/>
                </a:solidFill>
              </a:defRPr>
            </a:lvl1pPr>
          </a:lstStyle>
          <a:p>
            <a:pPr>
              <a:defRPr/>
            </a:pPr>
            <a:r>
              <a:rPr lang="ka-GE" smtClean="0"/>
              <a:t>მირიან ტაბიძე, თსუ ზსმფ </a:t>
            </a:r>
            <a:r>
              <a:rPr lang="en-US" smtClean="0"/>
              <a:t>V </a:t>
            </a:r>
            <a:r>
              <a:rPr lang="ka-GE" smtClean="0"/>
              <a:t>საფაკულტეტო კონფერენცია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77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მირიან ტაბიძე, თსუ ზსმფ </a:t>
            </a:r>
            <a:r>
              <a:rPr lang="en-US" smtClean="0"/>
              <a:t>V </a:t>
            </a:r>
            <a:r>
              <a:rPr lang="ka-GE" smtClean="0"/>
              <a:t>საფაკულტეტო კონფერენცია</a:t>
            </a:r>
            <a:endParaRPr lang="de-DE"/>
          </a:p>
        </p:txBody>
      </p:sp>
      <p:sp>
        <p:nvSpPr>
          <p:cNvPr id="6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74AF-F68D-47F6-9408-F564960A1D2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8148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692150"/>
            <a:ext cx="2141538" cy="5761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6275387" cy="5761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მირიან ტაბიძე, თსუ ზსმფ </a:t>
            </a:r>
            <a:r>
              <a:rPr lang="en-US" smtClean="0"/>
              <a:t>V </a:t>
            </a:r>
            <a:r>
              <a:rPr lang="ka-GE" smtClean="0"/>
              <a:t>საფაკულტეტო კონფერენცია</a:t>
            </a:r>
            <a:endParaRPr lang="de-DE"/>
          </a:p>
        </p:txBody>
      </p:sp>
      <p:sp>
        <p:nvSpPr>
          <p:cNvPr id="6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F84C-865D-44EF-8460-9716FC5CCE6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0301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08-თებერვალი-2017</a:t>
            </a:r>
            <a:endParaRPr lang="ka-GE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მირიან ტაბიძე, თსუ ზსმფ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 </a:t>
            </a:r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საფაკულტეტო კონფერენცია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A01EE4-8501-4373-80C5-EE70710CE703}" type="slidenum"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72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08-თებერვალი-2017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მირიან ტაბიძე, თსუ ზსმფ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 </a:t>
            </a:r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საფაკულტეტო კონფერენცია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4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08-თებერვალი-2017</a:t>
            </a:r>
            <a:endParaRPr lang="ka-G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მირიან ტაბიძე, თსუ ზსმფ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 </a:t>
            </a:r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საფაკულტეტო კონფერენცია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99A01EE4-8501-4373-80C5-EE70710CE703}" type="slidenum"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98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08-თებერვალი-2017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მირიან ტაბიძე, თსუ ზსმფ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 </a:t>
            </a:r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საფაკულტეტო კონფერენცია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68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08-თებერვალი-2017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მირიან ტაბიძე, თსუ ზსმფ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 </a:t>
            </a:r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საფაკულტეტო კონფერენცია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79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08-თებერვალი-2017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მირიან ტაბიძე, თსუ ზსმფ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 </a:t>
            </a:r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საფაკულტეტო კონფერენცია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38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08-თებერვალი-2017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მირიან ტაბიძე, თსუ ზსმფ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 </a:t>
            </a:r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საფაკულტეტო კონფერენცია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4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08-თებერვალი-2017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მირიან ტაბიძე, თსუ ზსმფ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 </a:t>
            </a:r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საფაკულტეტო კონფერენცია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A01EE4-8501-4373-80C5-EE70710CE703}" type="slidenum">
              <a:rPr lang="ka-GE" smtClean="0"/>
              <a:pPr/>
              <a:t>‹#›</a:t>
            </a:fld>
            <a:endParaRPr lang="ka-GE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91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მირიან ტაბიძე, თსუ ზსმფ </a:t>
            </a:r>
            <a:r>
              <a:rPr lang="en-US" smtClean="0"/>
              <a:t>V </a:t>
            </a:r>
            <a:r>
              <a:rPr lang="ka-GE" smtClean="0"/>
              <a:t>საფაკულტეტო კონფერენცია</a:t>
            </a:r>
            <a:endParaRPr lang="de-DE"/>
          </a:p>
        </p:txBody>
      </p:sp>
      <p:sp>
        <p:nvSpPr>
          <p:cNvPr id="6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21CF-6237-4CE5-A64E-DE8FE8E39F0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36680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08-თებერვალი-2017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ka-GE" smtClean="0"/>
              <a:t>მირიან ტაბიძე, თსუ ზსმფ </a:t>
            </a:r>
            <a:r>
              <a:rPr lang="en-US" smtClean="0"/>
              <a:t>V </a:t>
            </a:r>
            <a:r>
              <a:rPr lang="ka-GE" smtClean="0"/>
              <a:t>საფაკულტეტო კონფერენცია</a:t>
            </a:r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A01EE4-8501-4373-80C5-EE70710CE703}" type="slidenum">
              <a:rPr lang="ka-GE" smtClean="0"/>
              <a:pPr/>
              <a:t>‹#›</a:t>
            </a:fld>
            <a:endParaRPr lang="ka-GE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0695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08-თებერვალი-2017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მირიან ტაბიძე, თსუ ზსმფ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 </a:t>
            </a:r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საფაკულტეტო კონფერენცია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53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08-თებერვალი-2017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მირიან ტაბიძე, თსუ ზსმფ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 </a:t>
            </a:r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საფაკულტეტო კონფერენცია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1EE4-8501-4373-80C5-EE70710CE703}" type="slidenum"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a-G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20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en-US" noProof="0" smtClean="0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en-US" noProof="0" smtClean="0"/>
              <a:t>Click to edit Master subtitle style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ea typeface="+mn-ea"/>
              </a:rPr>
              <a:t>08-თებერვალი-2017</a:t>
            </a:r>
            <a:endParaRPr lang="ru-RU" altLang="en-US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olhety" pitchFamily="34" charset="0"/>
              </a:defRPr>
            </a:lvl1pPr>
          </a:lstStyle>
          <a:p>
            <a:r>
              <a:rPr lang="ka-GE" altLang="en-US" b="1" smtClean="0">
                <a:ea typeface="+mn-ea"/>
              </a:rPr>
              <a:t>მირიან ტაბიძე, თსუ ზსმფ </a:t>
            </a:r>
            <a:r>
              <a:rPr lang="en-US" altLang="en-US" b="1" smtClean="0">
                <a:ea typeface="+mn-ea"/>
              </a:rPr>
              <a:t>V </a:t>
            </a:r>
            <a:r>
              <a:rPr lang="ka-GE" altLang="en-US" b="1" smtClean="0">
                <a:ea typeface="+mn-ea"/>
              </a:rPr>
              <a:t>საფაკულტეტო კონფერენცია</a:t>
            </a:r>
            <a:endParaRPr lang="ru-RU" altLang="en-US" b="1" smtClean="0">
              <a:ea typeface="+mn-ea"/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2360E8FD-78B1-4ABA-8F06-D8891C493A7E}" type="slidenum">
              <a:rPr lang="ru-RU" altLang="en-US" smtClean="0">
                <a:solidFill>
                  <a:srgbClr val="000000"/>
                </a:solidFill>
                <a:latin typeface="Arial" charset="0"/>
                <a:ea typeface="+mn-ea"/>
              </a:rPr>
              <a:pPr/>
              <a:t>‹#›</a:t>
            </a:fld>
            <a:endParaRPr lang="ru-RU" altLang="en-US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7122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60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821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85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86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43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74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მირიან ტაბიძე, თსუ ზსმფ </a:t>
            </a:r>
            <a:r>
              <a:rPr lang="en-US" smtClean="0"/>
              <a:t>V </a:t>
            </a:r>
            <a:r>
              <a:rPr lang="ka-GE" smtClean="0"/>
              <a:t>საფაკულტეტო კონფერენცია</a:t>
            </a:r>
            <a:endParaRPr lang="de-DE"/>
          </a:p>
        </p:txBody>
      </p:sp>
      <p:sp>
        <p:nvSpPr>
          <p:cNvPr id="6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2504-25AE-4F37-9E98-10E6F360B80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15766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901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020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0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79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61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55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9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0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5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5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208462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208463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6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მირიან ტაბიძე, თსუ ზსმფ </a:t>
            </a:r>
            <a:r>
              <a:rPr lang="en-US" smtClean="0"/>
              <a:t>V </a:t>
            </a:r>
            <a:r>
              <a:rPr lang="ka-GE" smtClean="0"/>
              <a:t>საფაკულტეტო კონფერენცია</a:t>
            </a:r>
            <a:endParaRPr lang="de-DE"/>
          </a:p>
        </p:txBody>
      </p:sp>
      <p:sp>
        <p:nvSpPr>
          <p:cNvPr id="7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D851C-30E0-496B-B5F2-8DE9767C067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27559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0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მირიან ტაბიძე, თსუ ზსმფ </a:t>
            </a:r>
            <a:r>
              <a:rPr lang="en-US" smtClean="0"/>
              <a:t>V </a:t>
            </a:r>
            <a:r>
              <a:rPr lang="ka-GE" smtClean="0"/>
              <a:t>საფაკულტეტო კონფერენცია</a:t>
            </a:r>
            <a:endParaRPr lang="de-DE"/>
          </a:p>
        </p:txBody>
      </p:sp>
      <p:sp>
        <p:nvSpPr>
          <p:cNvPr id="9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3046-DB1C-4F6A-8C74-596C6FB532B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7928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მირიან ტაბიძე, თსუ ზსმფ </a:t>
            </a:r>
            <a:r>
              <a:rPr lang="en-US" smtClean="0"/>
              <a:t>V </a:t>
            </a:r>
            <a:r>
              <a:rPr lang="ka-GE" smtClean="0"/>
              <a:t>საფაკულტეტო კონფერენცია</a:t>
            </a:r>
            <a:endParaRPr lang="de-DE"/>
          </a:p>
        </p:txBody>
      </p:sp>
      <p:sp>
        <p:nvSpPr>
          <p:cNvPr id="5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258BF-51D4-4354-B992-E24C0D4ABAE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973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3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მირიან ტაბიძე, თსუ ზსმფ </a:t>
            </a:r>
            <a:r>
              <a:rPr lang="en-US" smtClean="0"/>
              <a:t>V </a:t>
            </a:r>
            <a:r>
              <a:rPr lang="ka-GE" smtClean="0"/>
              <a:t>საფაკულტეტო კონფერენცია</a:t>
            </a:r>
            <a:endParaRPr lang="de-DE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80E2-F15B-441F-8CB3-E6CA2D6456F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5560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6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მირიან ტაბიძე, თსუ ზსმფ </a:t>
            </a:r>
            <a:r>
              <a:rPr lang="en-US" smtClean="0"/>
              <a:t>V </a:t>
            </a:r>
            <a:r>
              <a:rPr lang="ka-GE" smtClean="0"/>
              <a:t>საფაკულტეტო კონფერენცია</a:t>
            </a:r>
            <a:endParaRPr lang="de-DE"/>
          </a:p>
        </p:txBody>
      </p:sp>
      <p:sp>
        <p:nvSpPr>
          <p:cNvPr id="7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AD21-7AF1-4927-B27D-B06D81AFA5A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9063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6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smtClean="0"/>
              <a:t>მირიან ტაბიძე, თსუ ზსმფ </a:t>
            </a:r>
            <a:r>
              <a:rPr lang="en-US" smtClean="0"/>
              <a:t>V </a:t>
            </a:r>
            <a:r>
              <a:rPr lang="ka-GE" smtClean="0"/>
              <a:t>საფაკულტეტო კონფერენცია</a:t>
            </a:r>
            <a:endParaRPr lang="de-DE"/>
          </a:p>
        </p:txBody>
      </p:sp>
      <p:sp>
        <p:nvSpPr>
          <p:cNvPr id="7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9C9C-6CA5-42B0-88A9-FF27D19298F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1620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85693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5693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8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29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0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1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1032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3" name="Text Box 68"/>
          <p:cNvSpPr txBox="1">
            <a:spLocks noChangeArrowheads="1"/>
          </p:cNvSpPr>
          <p:nvPr/>
        </p:nvSpPr>
        <p:spPr bwMode="auto">
          <a:xfrm>
            <a:off x="457200" y="6477000"/>
            <a:ext cx="838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000" smtClean="0">
                <a:solidFill>
                  <a:srgbClr val="3A6F8A"/>
                </a:solidFill>
              </a:rPr>
              <a:t>								</a:t>
            </a:r>
          </a:p>
        </p:txBody>
      </p:sp>
      <p:pic>
        <p:nvPicPr>
          <p:cNvPr id="1034" name="Picture 70" descr="Logo_FZ_Jülich_NEU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" name="Rectangle 7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6213"/>
            <a:ext cx="17272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5B8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08-თებერვალი-2017</a:t>
            </a:r>
            <a:endParaRPr lang="en-US"/>
          </a:p>
        </p:txBody>
      </p:sp>
      <p:sp>
        <p:nvSpPr>
          <p:cNvPr id="1096" name="Rectangle 7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526213"/>
            <a:ext cx="48974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5B8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ka-GE" smtClean="0"/>
              <a:t>მირიან ტაბიძე, თსუ ზსმფ </a:t>
            </a:r>
            <a:r>
              <a:rPr lang="en-US" smtClean="0"/>
              <a:t>V </a:t>
            </a:r>
            <a:r>
              <a:rPr lang="ka-GE" smtClean="0"/>
              <a:t>საფაკულტეტო კონფერენცია</a:t>
            </a:r>
            <a:endParaRPr lang="de-DE"/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526213"/>
            <a:ext cx="1728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5B82"/>
                </a:solidFill>
              </a:defRPr>
            </a:lvl1pPr>
          </a:lstStyle>
          <a:p>
            <a:pPr>
              <a:defRPr/>
            </a:pPr>
            <a:fld id="{3C9B485F-51A7-4E73-B81F-624D35E0108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95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ylfaen"/>
                <a:ea typeface="+mn-ea"/>
              </a:rPr>
              <a:t>08-თებერვალი-2017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  <a:latin typeface="Sylfae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  <a:latin typeface="Sylfaen"/>
                <a:ea typeface="+mn-ea"/>
              </a:rPr>
              <a:t>მირიან ტაბიძე, თსუ ზსმფ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ylfaen"/>
                <a:ea typeface="+mn-ea"/>
              </a:rPr>
              <a:t>V </a:t>
            </a:r>
            <a:r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  <a:latin typeface="Sylfaen"/>
                <a:ea typeface="+mn-ea"/>
              </a:rPr>
              <a:t>საფაკულტეტო კონფერენცია</a:t>
            </a:r>
            <a:endParaRPr lang="ka-GE">
              <a:solidFill>
                <a:prstClr val="black">
                  <a:lumMod val="75000"/>
                  <a:lumOff val="25000"/>
                </a:prstClr>
              </a:solidFill>
              <a:latin typeface="Sylfae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9A01EE4-8501-4373-80C5-EE70710CE703}" type="slidenum">
              <a:rPr lang="ka-GE" smtClean="0">
                <a:solidFill>
                  <a:prstClr val="black">
                    <a:lumMod val="75000"/>
                    <a:lumOff val="25000"/>
                  </a:prstClr>
                </a:solidFill>
                <a:latin typeface="Sylfaen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a-GE">
              <a:solidFill>
                <a:prstClr val="black">
                  <a:lumMod val="75000"/>
                  <a:lumOff val="25000"/>
                </a:prstClr>
              </a:solidFill>
              <a:latin typeface="Sylfae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839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8F8F8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29704" name="Text Box 8"/>
          <p:cNvSpPr txBox="1">
            <a:spLocks noChangeArrowheads="1"/>
          </p:cNvSpPr>
          <p:nvPr userDrawn="1"/>
        </p:nvSpPr>
        <p:spPr bwMode="auto">
          <a:xfrm>
            <a:off x="3354388" y="6461125"/>
            <a:ext cx="3008312" cy="2746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algn="just"/>
            <a:r>
              <a:rPr lang="en-US" altLang="en-US" sz="1200" b="1" i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lhety" pitchFamily="34" charset="0"/>
                <a:ea typeface="+mn-ea"/>
              </a:rPr>
              <a:t>Tsu - 90 weli, 22-23 seqtemberi, 2008  </a:t>
            </a:r>
            <a:endParaRPr lang="ru-RU" altLang="en-US" sz="1200" b="1" i="1" smtClean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olhety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531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  <p:sldLayoutId id="2147484168" r:id="rId18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9.png"/><Relationship Id="rId10" Type="http://schemas.openxmlformats.org/officeDocument/2006/relationships/image" Target="../media/image16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5.wmf"/><Relationship Id="rId19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pku.edu.cn/spin201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phy.ohiou.edu/~fewbody/FB21Files/generalinfo.html" TargetMode="External"/><Relationship Id="rId4" Type="http://schemas.openxmlformats.org/officeDocument/2006/relationships/hyperlink" Target="http://www.bormiomeeting.com/general-informat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539552" y="3429000"/>
            <a:ext cx="8064500" cy="2376264"/>
          </a:xfrm>
          <a:extLst>
            <a:ext uri="{FAA26D3D-D897-4be2-8F04-BA451C77F1D7}"/>
          </a:extLst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ka-GE" sz="3600" smtClean="0"/>
              <a:t>ნუკლონ-ნუკლონური </a:t>
            </a:r>
            <a:r>
              <a:rPr lang="ka-GE" sz="3600" smtClean="0"/>
              <a:t>დრეკადი </a:t>
            </a:r>
            <a:r>
              <a:rPr lang="ka-GE" sz="3600" smtClean="0"/>
              <a:t>გაბნევის </a:t>
            </a:r>
            <a:r>
              <a:rPr lang="ka-GE" sz="3600" dirty="0" smtClean="0"/>
              <a:t>შესწავლა პოლარიზაციულ ექსპერიმენტებში იულიხის </a:t>
            </a:r>
            <a:r>
              <a:rPr lang="af-ZA" sz="3600" dirty="0"/>
              <a:t>COSY </a:t>
            </a:r>
            <a:r>
              <a:rPr lang="ka-GE" sz="3600" dirty="0" smtClean="0"/>
              <a:t> ამაჩქარებელზე</a:t>
            </a:r>
          </a:p>
          <a:p>
            <a:pPr algn="ctr" eaLnBrk="1" hangingPunct="1">
              <a:defRPr/>
            </a:pP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25400" y="1093333"/>
            <a:ext cx="9109075" cy="9366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ka-GE" altLang="en-US" sz="2800" b="1" u="sng" dirty="0" smtClean="0">
                <a:solidFill>
                  <a:srgbClr val="005B82"/>
                </a:solidFill>
              </a:rPr>
              <a:t>მირიან ტაბიძე</a:t>
            </a:r>
            <a:r>
              <a:rPr lang="en-US" altLang="en-US" sz="2800" b="1" dirty="0" smtClean="0">
                <a:solidFill>
                  <a:srgbClr val="005B82"/>
                </a:solidFill>
              </a:rPr>
              <a:t/>
            </a:r>
            <a:br>
              <a:rPr lang="en-US" altLang="en-US" sz="2800" b="1" dirty="0" smtClean="0">
                <a:solidFill>
                  <a:srgbClr val="005B82"/>
                </a:solidFill>
              </a:rPr>
            </a:br>
            <a:r>
              <a:rPr lang="en-US" altLang="en-US" sz="2800" b="1" dirty="0" smtClean="0">
                <a:solidFill>
                  <a:srgbClr val="005B82"/>
                </a:solidFill>
              </a:rPr>
              <a:t>for the ANKE Collaboration</a:t>
            </a:r>
            <a:endParaRPr lang="en-US" altLang="en-US" sz="1800" b="1" dirty="0" smtClean="0">
              <a:solidFill>
                <a:srgbClr val="005B8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4518" y="6021288"/>
            <a:ext cx="47404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 8</a:t>
            </a:r>
            <a:r>
              <a:rPr lang="ka-GE" sz="180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 თებერვალი, 2017, თბილისი</a:t>
            </a:r>
          </a:p>
          <a:p>
            <a:pPr algn="ctr"/>
            <a:r>
              <a:rPr lang="ka-GE" altLang="en-US" sz="1800" dirty="0" smtClean="0">
                <a:solidFill>
                  <a:srgbClr val="FFFFFF"/>
                </a:solidFill>
              </a:rPr>
              <a:t>თსუ ზსმფ </a:t>
            </a:r>
            <a:r>
              <a:rPr lang="en-US" altLang="en-US" sz="1800" dirty="0" smtClean="0">
                <a:solidFill>
                  <a:srgbClr val="FFFFFF"/>
                </a:solidFill>
              </a:rPr>
              <a:t>V </a:t>
            </a:r>
            <a:r>
              <a:rPr lang="ka-GE" altLang="en-US" sz="1800" dirty="0" smtClean="0">
                <a:solidFill>
                  <a:srgbClr val="FFFFFF"/>
                </a:solidFill>
              </a:rPr>
              <a:t>საფაკულტეტო კონფერენცია</a:t>
            </a: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971076" y="2627313"/>
            <a:ext cx="5181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ka-GE" altLang="en-US" sz="1800" dirty="0" smtClean="0">
                <a:solidFill>
                  <a:srgbClr val="FFFFFF"/>
                </a:solidFill>
              </a:rPr>
              <a:t>თსუ მაღალი ენერგიების ფიზიკის ინსტიტუტი</a:t>
            </a: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13318" name="Picture 1" descr="Screenshot 2014-01-28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3018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2015444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600" b="1" dirty="0">
                <a:solidFill>
                  <a:srgbClr val="005B82"/>
                </a:solidFill>
              </a:rPr>
              <a:t>mirian.tabidze@tsu.ge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altLang="en-US" dirty="0" smtClean="0"/>
              <a:t>ექსპერიმენტის აღწერა</a:t>
            </a:r>
            <a:r>
              <a:rPr lang="en-US" altLang="en-US" dirty="0" smtClean="0"/>
              <a:t>: </a:t>
            </a:r>
            <a:r>
              <a:rPr lang="ka-GE" altLang="en-US" dirty="0" smtClean="0"/>
              <a:t> </a:t>
            </a:r>
            <a:r>
              <a:rPr lang="en-US" altLang="en-US" dirty="0" smtClean="0"/>
              <a:t>COSY (Cooler Synchrotron)</a:t>
            </a:r>
          </a:p>
        </p:txBody>
      </p:sp>
      <p:pic>
        <p:nvPicPr>
          <p:cNvPr id="18435" name="Picture 2" descr="Cos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4" b="16254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5197475" y="4403725"/>
            <a:ext cx="3960813" cy="20193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8125" eaLnBrk="0" hangingPunct="0">
              <a:spcBef>
                <a:spcPct val="20000"/>
              </a:spcBef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425"/>
              </a:spcAft>
              <a:buClr>
                <a:srgbClr val="005B82"/>
              </a:buClr>
              <a:buSzPct val="75000"/>
            </a:pPr>
            <a:r>
              <a:rPr lang="en-US" altLang="en-US" sz="1800">
                <a:solidFill>
                  <a:srgbClr val="00FF00"/>
                </a:solidFill>
              </a:rPr>
              <a:t>Hadronic probes: </a:t>
            </a:r>
            <a:r>
              <a:rPr lang="en-US" altLang="en-US" sz="1800">
                <a:solidFill>
                  <a:schemeClr val="bg1"/>
                </a:solidFill>
              </a:rPr>
              <a:t>protons, deuterons</a:t>
            </a:r>
          </a:p>
          <a:p>
            <a:pPr eaLnBrk="1" hangingPunct="1">
              <a:spcAft>
                <a:spcPts val="1425"/>
              </a:spcAft>
              <a:buClr>
                <a:srgbClr val="005B82"/>
              </a:buClr>
              <a:buSzPct val="75000"/>
            </a:pPr>
            <a:r>
              <a:rPr lang="en-US" altLang="en-US" sz="1800">
                <a:solidFill>
                  <a:srgbClr val="00FF00"/>
                </a:solidFill>
              </a:rPr>
              <a:t>Polarization: </a:t>
            </a:r>
            <a:r>
              <a:rPr lang="en-US" altLang="en-US" sz="1800">
                <a:solidFill>
                  <a:schemeClr val="bg1"/>
                </a:solidFill>
              </a:rPr>
              <a:t>beam and targets</a:t>
            </a:r>
            <a:endParaRPr lang="en-US" altLang="en-US" sz="1800" baseline="30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Clr>
                <a:srgbClr val="005B82"/>
              </a:buClr>
              <a:buSzPct val="150000"/>
            </a:pPr>
            <a:r>
              <a:rPr lang="en-US" altLang="en-US" sz="1800">
                <a:solidFill>
                  <a:srgbClr val="00FF00"/>
                </a:solidFill>
                <a:latin typeface="Helvetica" charset="0"/>
              </a:rPr>
              <a:t>Energy range: </a:t>
            </a:r>
            <a:r>
              <a:rPr lang="en-GB" altLang="en-US" sz="1800">
                <a:solidFill>
                  <a:schemeClr val="bg1"/>
                </a:solidFill>
                <a:latin typeface="Helvetica" charset="0"/>
              </a:rPr>
              <a:t>45 – 2800 MeV (p)</a:t>
            </a: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Clr>
                <a:srgbClr val="005B82"/>
              </a:buClr>
              <a:buSzPct val="150000"/>
            </a:pPr>
            <a:r>
              <a:rPr lang="en-GB" altLang="en-US" sz="1800">
                <a:solidFill>
                  <a:srgbClr val="000000"/>
                </a:solidFill>
              </a:rPr>
              <a:t>                        </a:t>
            </a:r>
            <a:r>
              <a:rPr lang="en-GB" altLang="en-US" sz="1800">
                <a:solidFill>
                  <a:schemeClr val="bg1"/>
                </a:solidFill>
              </a:rPr>
              <a:t>23 – 2300 MeV (d)</a:t>
            </a:r>
            <a:endParaRPr lang="en-GB" altLang="en-US" sz="1800">
              <a:solidFill>
                <a:schemeClr val="bg1"/>
              </a:solidFill>
              <a:latin typeface="Helvetica" charset="0"/>
            </a:endParaRPr>
          </a:p>
        </p:txBody>
      </p:sp>
      <p:pic>
        <p:nvPicPr>
          <p:cNvPr id="18440" name="Picture 1" descr="Screenshot 2014-01-28 11.07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6732588" y="1844675"/>
            <a:ext cx="1223962" cy="523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sz="2800" b="1">
                <a:solidFill>
                  <a:schemeClr val="bg1"/>
                </a:solidFill>
                <a:cs typeface="Arial" pitchFamily="34" charset="0"/>
              </a:rPr>
              <a:t>ANKE</a:t>
            </a:r>
            <a:endParaRPr lang="en-GB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Straight Arrow Connector 11"/>
          <p:cNvCxnSpPr>
            <a:cxnSpLocks noChangeShapeType="1"/>
            <a:stCxn id="17417" idx="1"/>
          </p:cNvCxnSpPr>
          <p:nvPr/>
        </p:nvCxnSpPr>
        <p:spPr bwMode="auto">
          <a:xfrm flipH="1">
            <a:off x="4427538" y="2106613"/>
            <a:ext cx="2305050" cy="169862"/>
          </a:xfrm>
          <a:prstGeom prst="straightConnector1">
            <a:avLst/>
          </a:prstGeom>
          <a:ln w="57150" cmpd="sng">
            <a:solidFill>
              <a:schemeClr val="tx2"/>
            </a:solidFill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6725" y="4508500"/>
            <a:ext cx="3817938" cy="1728788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8125" eaLnBrk="0" hangingPunct="0">
              <a:spcBef>
                <a:spcPct val="20000"/>
              </a:spcBef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1800" b="1">
                <a:solidFill>
                  <a:srgbClr val="92D050"/>
                </a:solidFill>
              </a:rPr>
              <a:t>Advantages:</a:t>
            </a:r>
          </a:p>
          <a:p>
            <a:pPr>
              <a:lnSpc>
                <a:spcPct val="150000"/>
              </a:lnSpc>
            </a:pPr>
            <a:r>
              <a:rPr lang="en-GB" altLang="en-US" sz="1800" b="1">
                <a:solidFill>
                  <a:schemeClr val="bg1"/>
                </a:solidFill>
              </a:rPr>
              <a:t>Electron and stochastic cooling</a:t>
            </a:r>
          </a:p>
          <a:p>
            <a:pPr eaLnBrk="1" hangingPunct="1">
              <a:lnSpc>
                <a:spcPct val="150000"/>
              </a:lnSpc>
              <a:spcAft>
                <a:spcPts val="1425"/>
              </a:spcAft>
              <a:buClr>
                <a:srgbClr val="005B82"/>
              </a:buClr>
              <a:buSzPct val="150000"/>
            </a:pPr>
            <a:r>
              <a:rPr lang="en-GB" altLang="en-US" sz="1800" b="1">
                <a:solidFill>
                  <a:schemeClr val="bg1"/>
                </a:solidFill>
              </a:rPr>
              <a:t>High polarization (p,d)             Spin manipulation</a:t>
            </a:r>
            <a:endParaRPr lang="en-US" altLang="en-US" sz="1800" b="1" baseline="30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KE_with_F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7890" r="11057" b="-1112"/>
          <a:stretch>
            <a:fillRect/>
          </a:stretch>
        </p:blipFill>
        <p:spPr bwMode="auto">
          <a:xfrm>
            <a:off x="5400675" y="3168650"/>
            <a:ext cx="37433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ANKE_setup_modified_ag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5580062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634206" y="654050"/>
            <a:ext cx="8569325" cy="649287"/>
          </a:xfrm>
        </p:spPr>
        <p:txBody>
          <a:bodyPr/>
          <a:lstStyle/>
          <a:p>
            <a:r>
              <a:rPr lang="ka-GE" altLang="en-US" dirty="0" smtClean="0"/>
              <a:t>ექსპერიმენტის აღწერა</a:t>
            </a:r>
            <a:r>
              <a:rPr lang="en-US" altLang="en-US" dirty="0" smtClean="0"/>
              <a:t>: ANKE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3708400" y="1663700"/>
            <a:ext cx="5435600" cy="14779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2857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ro-RO" altLang="en-US" sz="1800">
                <a:solidFill>
                  <a:schemeClr val="bg1"/>
                </a:solidFill>
                <a:latin typeface="Helvetica" charset="0"/>
              </a:rPr>
              <a:t>Cluster target (hydrogen or deuterium)</a:t>
            </a:r>
            <a:endParaRPr lang="en-US" altLang="en-US" sz="1800">
              <a:solidFill>
                <a:schemeClr val="bg1"/>
              </a:solidFill>
              <a:latin typeface="Helvetica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endParaRPr lang="ro-RO" altLang="en-US" sz="1800">
              <a:solidFill>
                <a:schemeClr val="bg1"/>
              </a:solidFill>
              <a:latin typeface="Helvetica" charset="0"/>
            </a:endParaRPr>
          </a:p>
          <a:p>
            <a:pPr lvl="1"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ro-RO" altLang="en-US" sz="1800">
                <a:solidFill>
                  <a:schemeClr val="bg1"/>
                </a:solidFill>
                <a:latin typeface="Helvetica" charset="0"/>
              </a:rPr>
              <a:t>Silicon Tracking Telescope (STT): </a:t>
            </a: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(5</a:t>
            </a:r>
            <a:r>
              <a:rPr lang="en-US" altLang="en-US" sz="1800" baseline="30000">
                <a:solidFill>
                  <a:srgbClr val="FFFFFF"/>
                </a:solidFill>
                <a:latin typeface="Helvetica" charset="0"/>
              </a:rPr>
              <a:t>∘</a:t>
            </a: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&lt; ϴ</a:t>
            </a:r>
            <a:r>
              <a:rPr lang="en-US" altLang="en-US" sz="1800" baseline="30000">
                <a:solidFill>
                  <a:srgbClr val="FFFFFF"/>
                </a:solidFill>
                <a:latin typeface="Helvetica" charset="0"/>
              </a:rPr>
              <a:t>p</a:t>
            </a:r>
            <a:r>
              <a:rPr lang="en-US" altLang="en-US" sz="1800" baseline="-25000">
                <a:solidFill>
                  <a:srgbClr val="FFFFFF"/>
                </a:solidFill>
                <a:latin typeface="Helvetica" charset="0"/>
              </a:rPr>
              <a:t>cm</a:t>
            </a: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&lt;30</a:t>
            </a:r>
            <a:r>
              <a:rPr lang="en-US" altLang="en-US" sz="1800" baseline="30000">
                <a:solidFill>
                  <a:srgbClr val="FFFFFF"/>
                </a:solidFill>
                <a:latin typeface="Helvetica" charset="0"/>
              </a:rPr>
              <a:t>∘</a:t>
            </a: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)</a:t>
            </a:r>
          </a:p>
          <a:p>
            <a:pPr lvl="1"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Helvetica" charset="0"/>
            </a:endParaRPr>
          </a:p>
          <a:p>
            <a:pPr lvl="1"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en-US" sz="1800">
                <a:solidFill>
                  <a:schemeClr val="bg1"/>
                </a:solidFill>
                <a:latin typeface="Helvetica" charset="0"/>
              </a:rPr>
              <a:t>Forward Detector (FD): </a:t>
            </a: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(10</a:t>
            </a:r>
            <a:r>
              <a:rPr lang="en-US" altLang="en-US" sz="1800" baseline="30000">
                <a:solidFill>
                  <a:srgbClr val="FFFFFF"/>
                </a:solidFill>
                <a:latin typeface="Helvetica" charset="0"/>
              </a:rPr>
              <a:t>∘</a:t>
            </a: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&lt; ϴ</a:t>
            </a:r>
            <a:r>
              <a:rPr lang="en-US" altLang="en-US" sz="1800" baseline="30000">
                <a:solidFill>
                  <a:srgbClr val="FFFFFF"/>
                </a:solidFill>
                <a:latin typeface="Helvetica" charset="0"/>
              </a:rPr>
              <a:t>p</a:t>
            </a:r>
            <a:r>
              <a:rPr lang="en-US" altLang="en-US" sz="1800" baseline="-25000">
                <a:solidFill>
                  <a:srgbClr val="FFFFFF"/>
                </a:solidFill>
                <a:latin typeface="Helvetica" charset="0"/>
              </a:rPr>
              <a:t>cm</a:t>
            </a: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&lt;30</a:t>
            </a:r>
            <a:r>
              <a:rPr lang="en-US" altLang="en-US" sz="1800" baseline="30000">
                <a:solidFill>
                  <a:srgbClr val="FFFFFF"/>
                </a:solidFill>
                <a:latin typeface="Helvetica" charset="0"/>
              </a:rPr>
              <a:t>∘</a:t>
            </a:r>
            <a:r>
              <a:rPr lang="ro-RO" altLang="en-US" sz="1800">
                <a:solidFill>
                  <a:schemeClr val="bg1"/>
                </a:solidFill>
                <a:latin typeface="Helvetica" charset="0"/>
              </a:rPr>
              <a:t>)</a:t>
            </a:r>
            <a:endParaRPr lang="en-US" altLang="en-US" sz="1800" baseline="30000">
              <a:solidFill>
                <a:srgbClr val="FFFFFF"/>
              </a:solidFill>
              <a:latin typeface="Helvetica" charset="0"/>
            </a:endParaRPr>
          </a:p>
        </p:txBody>
      </p:sp>
      <p:pic>
        <p:nvPicPr>
          <p:cNvPr id="19465" name="Picture 1" descr="Screenshot 2014-01-28 11.07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3132138" y="6165850"/>
            <a:ext cx="4921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b="1">
                <a:solidFill>
                  <a:srgbClr val="00FF00"/>
                </a:solidFill>
              </a:rPr>
              <a:t>FD</a:t>
            </a:r>
            <a:endParaRPr lang="en-US" altLang="en-US" sz="1800"/>
          </a:p>
        </p:txBody>
      </p:sp>
      <p:sp>
        <p:nvSpPr>
          <p:cNvPr id="19467" name="Rounded Rectangle 7"/>
          <p:cNvSpPr>
            <a:spLocks noChangeArrowheads="1"/>
          </p:cNvSpPr>
          <p:nvPr/>
        </p:nvSpPr>
        <p:spPr bwMode="auto">
          <a:xfrm rot="886793">
            <a:off x="3803650" y="5438775"/>
            <a:ext cx="2054225" cy="911225"/>
          </a:xfrm>
          <a:prstGeom prst="roundRect">
            <a:avLst>
              <a:gd name="adj" fmla="val 16667"/>
            </a:avLst>
          </a:prstGeom>
          <a:solidFill>
            <a:srgbClr val="00FF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2400">
              <a:solidFill>
                <a:srgbClr val="00FF00"/>
              </a:solidFill>
            </a:endParaRP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323850" y="2997200"/>
            <a:ext cx="620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b="1">
                <a:solidFill>
                  <a:srgbClr val="FF0000"/>
                </a:solidFill>
              </a:rPr>
              <a:t>STT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9469" name="Rounded Rectangle 12"/>
          <p:cNvSpPr>
            <a:spLocks noChangeArrowheads="1"/>
          </p:cNvSpPr>
          <p:nvPr/>
        </p:nvSpPr>
        <p:spPr bwMode="auto">
          <a:xfrm rot="-5400000">
            <a:off x="1979612" y="4724401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FF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2400">
              <a:solidFill>
                <a:srgbClr val="00FF00"/>
              </a:solidFill>
            </a:endParaRPr>
          </a:p>
        </p:txBody>
      </p:sp>
      <p:sp>
        <p:nvSpPr>
          <p:cNvPr id="19470" name="Rounded Rectangle 13"/>
          <p:cNvSpPr>
            <a:spLocks noChangeArrowheads="1"/>
          </p:cNvSpPr>
          <p:nvPr/>
        </p:nvSpPr>
        <p:spPr bwMode="auto">
          <a:xfrm rot="-5400000">
            <a:off x="2132012" y="5229226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FF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2400">
              <a:solidFill>
                <a:srgbClr val="00FF00"/>
              </a:solidFill>
            </a:endParaRPr>
          </a:p>
        </p:txBody>
      </p:sp>
      <p:sp>
        <p:nvSpPr>
          <p:cNvPr id="19471" name="Rounded Rectangle 14"/>
          <p:cNvSpPr>
            <a:spLocks noChangeArrowheads="1"/>
          </p:cNvSpPr>
          <p:nvPr/>
        </p:nvSpPr>
        <p:spPr bwMode="auto">
          <a:xfrm rot="-6015389">
            <a:off x="1187450" y="2997200"/>
            <a:ext cx="431800" cy="863600"/>
          </a:xfrm>
          <a:prstGeom prst="roundRect">
            <a:avLst>
              <a:gd name="adj" fmla="val 16667"/>
            </a:avLst>
          </a:prstGeom>
          <a:solidFill>
            <a:srgbClr val="FF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2400">
              <a:solidFill>
                <a:srgbClr val="00FF00"/>
              </a:solidFill>
            </a:endParaRPr>
          </a:p>
        </p:txBody>
      </p:sp>
      <p:sp>
        <p:nvSpPr>
          <p:cNvPr id="19472" name="Rounded Rectangle 15"/>
          <p:cNvSpPr>
            <a:spLocks noChangeArrowheads="1"/>
          </p:cNvSpPr>
          <p:nvPr/>
        </p:nvSpPr>
        <p:spPr bwMode="auto">
          <a:xfrm rot="-6139470">
            <a:off x="1331913" y="3717925"/>
            <a:ext cx="431800" cy="863600"/>
          </a:xfrm>
          <a:prstGeom prst="roundRect">
            <a:avLst>
              <a:gd name="adj" fmla="val 16667"/>
            </a:avLst>
          </a:prstGeom>
          <a:solidFill>
            <a:srgbClr val="FF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2400">
              <a:solidFill>
                <a:srgbClr val="00FF00"/>
              </a:solidFill>
            </a:endParaRPr>
          </a:p>
        </p:txBody>
      </p:sp>
      <p:pic>
        <p:nvPicPr>
          <p:cNvPr id="1844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6826"/>
            <a:ext cx="2194560" cy="16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Rectangle 1"/>
          <p:cNvSpPr>
            <a:spLocks noChangeArrowheads="1"/>
          </p:cNvSpPr>
          <p:nvPr/>
        </p:nvSpPr>
        <p:spPr bwMode="auto">
          <a:xfrm>
            <a:off x="2636838" y="1222375"/>
            <a:ext cx="659988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ka-GE" altLang="en-US" sz="1700" b="1" dirty="0" smtClean="0">
                <a:solidFill>
                  <a:schemeClr val="tx2"/>
                </a:solidFill>
              </a:rPr>
              <a:t>იდეალურია მცირე კუთხეებზე დრეკადი გაბნევის შესასწავლად</a:t>
            </a:r>
            <a:endParaRPr lang="en-US" altLang="en-US" sz="1700" b="1" dirty="0">
              <a:solidFill>
                <a:schemeClr val="tx2"/>
              </a:solidFill>
            </a:endParaRPr>
          </a:p>
        </p:txBody>
      </p:sp>
      <p:sp>
        <p:nvSpPr>
          <p:cNvPr id="19475" name="TextBox 2"/>
          <p:cNvSpPr txBox="1">
            <a:spLocks noChangeArrowheads="1"/>
          </p:cNvSpPr>
          <p:nvPr/>
        </p:nvSpPr>
        <p:spPr bwMode="auto">
          <a:xfrm rot="-1063646">
            <a:off x="484188" y="3648075"/>
            <a:ext cx="1046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200"/>
              <a:t>COSY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altLang="en-US" dirty="0" smtClean="0"/>
              <a:t>მონაცემთა ანალიზი</a:t>
            </a:r>
            <a:r>
              <a:rPr lang="en-US" altLang="en-US" dirty="0" smtClean="0"/>
              <a:t>: </a:t>
            </a:r>
            <a:r>
              <a:rPr lang="ka-GE" altLang="en-US" dirty="0" smtClean="0"/>
              <a:t>პოლარიმეტრია</a:t>
            </a:r>
            <a:r>
              <a:rPr lang="en-US" altLang="en-US" dirty="0" smtClean="0"/>
              <a:t> </a:t>
            </a:r>
            <a:r>
              <a:rPr lang="en-US" altLang="en-US" sz="2000" dirty="0" smtClean="0"/>
              <a:t>(double ratio method)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22536" name="TextBox 1"/>
          <p:cNvSpPr txBox="1">
            <a:spLocks noChangeArrowheads="1"/>
          </p:cNvSpPr>
          <p:nvPr/>
        </p:nvSpPr>
        <p:spPr bwMode="auto">
          <a:xfrm>
            <a:off x="241300" y="5661025"/>
            <a:ext cx="8891588" cy="707886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ka-GE" altLang="en-US" sz="2000" dirty="0" smtClean="0">
                <a:solidFill>
                  <a:srgbClr val="FFFFFF"/>
                </a:solidFill>
                <a:latin typeface="Helvetica" charset="0"/>
              </a:rPr>
              <a:t>ნაკლებად მგრძნობიარეა: დეტექტორთა განლაგების, ეფექტურობათა სხვაობის, ნათებაში სხვაობის მიმართ.</a:t>
            </a:r>
            <a:endParaRPr lang="en-US" altLang="en-US" sz="2000" dirty="0">
              <a:solidFill>
                <a:srgbClr val="FFFFFF"/>
              </a:solidFill>
              <a:latin typeface="Helvetica" charset="0"/>
            </a:endParaRPr>
          </a:p>
        </p:txBody>
      </p:sp>
      <p:pic>
        <p:nvPicPr>
          <p:cNvPr id="22537" name="Picture 1" descr="Screenshot 2014-01-28 11.07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8" name="Object 88"/>
          <p:cNvGraphicFramePr>
            <a:graphicFrameLocks noChangeAspect="1"/>
          </p:cNvGraphicFramePr>
          <p:nvPr/>
        </p:nvGraphicFramePr>
        <p:xfrm>
          <a:off x="323850" y="1430338"/>
          <a:ext cx="39989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2" name="Equation" r:id="rId5" imgW="63195200" imgH="10528300" progId="Equation.DSMT4">
                  <p:embed/>
                </p:oleObj>
              </mc:Choice>
              <mc:Fallback>
                <p:oleObj name="Equation" r:id="rId5" imgW="63195200" imgH="1052830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30338"/>
                        <a:ext cx="399891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936866"/>
              </p:ext>
            </p:extLst>
          </p:nvPr>
        </p:nvGraphicFramePr>
        <p:xfrm>
          <a:off x="395288" y="2349500"/>
          <a:ext cx="21431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3" name="Equation" r:id="rId7" imgW="24282400" imgH="5562600" progId="Equation.DSMT4">
                  <p:embed/>
                </p:oleObj>
              </mc:Choice>
              <mc:Fallback>
                <p:oleObj name="Equation" r:id="rId7" imgW="24282400" imgH="5562600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49500"/>
                        <a:ext cx="21431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23528" y="3194050"/>
            <a:ext cx="3384376" cy="1890713"/>
            <a:chOff x="323528" y="3194050"/>
            <a:chExt cx="3384376" cy="1890713"/>
          </a:xfrm>
        </p:grpSpPr>
        <p:graphicFrame>
          <p:nvGraphicFramePr>
            <p:cNvPr id="215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9724244"/>
                </p:ext>
              </p:extLst>
            </p:nvPr>
          </p:nvGraphicFramePr>
          <p:xfrm>
            <a:off x="328613" y="4259263"/>
            <a:ext cx="1789112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4" name="Equation" r:id="rId9" imgW="850680" imgH="393480" progId="Equation.DSMT4">
                    <p:embed/>
                  </p:oleObj>
                </mc:Choice>
                <mc:Fallback>
                  <p:oleObj name="Equation" r:id="rId9" imgW="850680" imgH="393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613" y="4259263"/>
                          <a:ext cx="1789112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2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629674"/>
                </p:ext>
              </p:extLst>
            </p:nvPr>
          </p:nvGraphicFramePr>
          <p:xfrm>
            <a:off x="2080716" y="3194050"/>
            <a:ext cx="1627188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5" name="Equation" r:id="rId11" imgW="901309" imgH="330057" progId="Equation.DSMT4">
                    <p:embed/>
                  </p:oleObj>
                </mc:Choice>
                <mc:Fallback>
                  <p:oleObj name="Equation" r:id="rId11" imgW="901309" imgH="330057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0716" y="3194050"/>
                          <a:ext cx="1627188" cy="593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051001"/>
                </p:ext>
              </p:extLst>
            </p:nvPr>
          </p:nvGraphicFramePr>
          <p:xfrm>
            <a:off x="323528" y="3200400"/>
            <a:ext cx="1536700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6" name="Equation" r:id="rId13" imgW="850531" imgH="330057" progId="Equation.DSMT4">
                    <p:embed/>
                  </p:oleObj>
                </mc:Choice>
                <mc:Fallback>
                  <p:oleObj name="Equation" r:id="rId13" imgW="850531" imgH="330057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3200400"/>
                          <a:ext cx="1536700" cy="595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2856"/>
            <a:ext cx="5000122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P_vs_theta_1_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54113"/>
            <a:ext cx="5113338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altLang="en-US" dirty="0" smtClean="0"/>
              <a:t>მონაცემთა ანალიზი</a:t>
            </a:r>
            <a:r>
              <a:rPr lang="en-US" altLang="en-US" dirty="0" smtClean="0"/>
              <a:t>: </a:t>
            </a:r>
            <a:r>
              <a:rPr lang="en-US" altLang="en-US" dirty="0" smtClean="0">
                <a:solidFill>
                  <a:srgbClr val="FF0000"/>
                </a:solidFill>
              </a:rPr>
              <a:t>EDDA</a:t>
            </a:r>
            <a:r>
              <a:rPr lang="en-US" altLang="en-US" dirty="0" smtClean="0"/>
              <a:t> </a:t>
            </a:r>
            <a:r>
              <a:rPr lang="ka-GE" altLang="en-US" dirty="0" smtClean="0">
                <a:solidFill>
                  <a:srgbClr val="FF0000"/>
                </a:solidFill>
              </a:rPr>
              <a:t>პოლარიმეტრია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2760056"/>
              </p:ext>
            </p:extLst>
          </p:nvPr>
        </p:nvGraphicFramePr>
        <p:xfrm>
          <a:off x="443358" y="3140968"/>
          <a:ext cx="3984626" cy="292258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992313"/>
                <a:gridCol w="1992313"/>
              </a:tblGrid>
              <a:tr h="728137"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Helvetica"/>
                          <a:cs typeface="Helvetica"/>
                        </a:rPr>
                        <a:t>Beam</a:t>
                      </a:r>
                      <a:r>
                        <a:rPr lang="en-US" sz="1800" b="0" baseline="0" smtClean="0">
                          <a:latin typeface="Helvetica"/>
                          <a:cs typeface="Helvetica"/>
                        </a:rPr>
                        <a:t> Energy </a:t>
                      </a:r>
                    </a:p>
                    <a:p>
                      <a:pPr algn="ctr"/>
                      <a:r>
                        <a:rPr lang="en-US" sz="1800" b="0" baseline="0" err="1" smtClean="0">
                          <a:latin typeface="Helvetica"/>
                          <a:cs typeface="Helvetica"/>
                        </a:rPr>
                        <a:t>T</a:t>
                      </a:r>
                      <a:r>
                        <a:rPr lang="en-US" sz="1800" b="0" baseline="-25000" err="1" smtClean="0">
                          <a:latin typeface="Helvetica"/>
                          <a:cs typeface="Helvetica"/>
                        </a:rPr>
                        <a:t>p</a:t>
                      </a:r>
                      <a:r>
                        <a:rPr lang="en-US" sz="1800" b="0" baseline="0" smtClean="0">
                          <a:latin typeface="Helvetica"/>
                          <a:cs typeface="Helvetica"/>
                        </a:rPr>
                        <a:t> [</a:t>
                      </a:r>
                      <a:r>
                        <a:rPr lang="en-US" sz="1800" b="0" baseline="0" err="1" smtClean="0">
                          <a:latin typeface="Helvetica"/>
                          <a:cs typeface="Helvetica"/>
                        </a:rPr>
                        <a:t>GeV</a:t>
                      </a:r>
                      <a:r>
                        <a:rPr lang="en-US" sz="1800" b="0" baseline="0" smtClean="0">
                          <a:latin typeface="Helvetica"/>
                          <a:cs typeface="Helvetica"/>
                        </a:rPr>
                        <a:t>]</a:t>
                      </a:r>
                      <a:endParaRPr lang="en-US" sz="1800" b="0">
                        <a:latin typeface="Helvetica"/>
                        <a:cs typeface="Helvetica"/>
                      </a:endParaRPr>
                    </a:p>
                  </a:txBody>
                  <a:tcPr marL="91442" marR="91442" marT="45709" marB="45709">
                    <a:solidFill>
                      <a:srgbClr val="005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Helvetica"/>
                          <a:cs typeface="Helvetica"/>
                        </a:rPr>
                        <a:t> Av. Polarization</a:t>
                      </a:r>
                    </a:p>
                    <a:p>
                      <a:pPr algn="ctr"/>
                      <a:r>
                        <a:rPr lang="en-US" sz="1800" b="0" smtClean="0">
                          <a:latin typeface="Helvetica"/>
                          <a:cs typeface="Helvetica"/>
                        </a:rPr>
                        <a:t>P</a:t>
                      </a:r>
                      <a:endParaRPr lang="en-US" sz="1800" b="0">
                        <a:latin typeface="Helvetica"/>
                        <a:cs typeface="Helvetica"/>
                      </a:endParaRPr>
                    </a:p>
                  </a:txBody>
                  <a:tcPr marL="91442" marR="91442" marT="45709" marB="45709">
                    <a:solidFill>
                      <a:srgbClr val="005B82"/>
                    </a:solidFill>
                  </a:tcPr>
                </a:tc>
              </a:tr>
              <a:tr h="365742"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Helvetica"/>
                          <a:cs typeface="Helvetica"/>
                        </a:rPr>
                        <a:t>0.796</a:t>
                      </a:r>
                      <a:endParaRPr lang="en-US" sz="1800" b="0">
                        <a:latin typeface="Helvetica"/>
                        <a:cs typeface="Helvetica"/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Helvetica" panose="020B0604020202020204" pitchFamily="2" charset="0"/>
                          <a:cs typeface="Helvetica"/>
                        </a:rPr>
                        <a:t>0.554 ±0.008</a:t>
                      </a:r>
                      <a:endParaRPr lang="en-US" sz="1800" b="0">
                        <a:latin typeface="Helvetica" panose="020B0604020202020204" pitchFamily="2" charset="0"/>
                        <a:cs typeface="Helvetica"/>
                      </a:endParaRPr>
                    </a:p>
                  </a:txBody>
                  <a:tcPr marL="91442" marR="91442" marT="45709" marB="45709"/>
                </a:tc>
              </a:tr>
              <a:tr h="365742"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Helvetica"/>
                          <a:cs typeface="Helvetica"/>
                        </a:rPr>
                        <a:t>1.600</a:t>
                      </a:r>
                      <a:endParaRPr lang="en-US" sz="1800" b="0">
                        <a:latin typeface="Helvetica"/>
                        <a:cs typeface="Helvetica"/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Helvetica" panose="020B0604020202020204" pitchFamily="2" charset="0"/>
                          <a:cs typeface="Helvetica"/>
                        </a:rPr>
                        <a:t>0.504±0.003</a:t>
                      </a:r>
                      <a:endParaRPr lang="en-US" sz="1800" b="0">
                        <a:latin typeface="Helvetica" panose="020B0604020202020204" pitchFamily="2" charset="0"/>
                        <a:cs typeface="Helvetica"/>
                      </a:endParaRPr>
                    </a:p>
                  </a:txBody>
                  <a:tcPr marL="91442" marR="91442" marT="45709" marB="45709"/>
                </a:tc>
              </a:tr>
              <a:tr h="365742"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Helvetica"/>
                          <a:cs typeface="Helvetica"/>
                        </a:rPr>
                        <a:t>1.800</a:t>
                      </a:r>
                      <a:endParaRPr lang="en-US" sz="1800" b="0">
                        <a:latin typeface="Helvetica"/>
                        <a:cs typeface="Helvetica"/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Helvetica" panose="020B0604020202020204" pitchFamily="2" charset="0"/>
                          <a:cs typeface="Helvetica"/>
                        </a:rPr>
                        <a:t>-0.508±0.011</a:t>
                      </a:r>
                      <a:endParaRPr lang="en-US" sz="1800" b="0">
                        <a:latin typeface="Helvetica" panose="020B0604020202020204" pitchFamily="2" charset="0"/>
                        <a:cs typeface="Helvetica"/>
                      </a:endParaRPr>
                    </a:p>
                  </a:txBody>
                  <a:tcPr marL="91442" marR="91442" marT="45709" marB="45709"/>
                </a:tc>
              </a:tr>
              <a:tr h="365742"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Helvetica"/>
                          <a:cs typeface="Helvetica"/>
                        </a:rPr>
                        <a:t>1.965</a:t>
                      </a:r>
                      <a:endParaRPr lang="en-US" sz="1800" b="0">
                        <a:latin typeface="Helvetica"/>
                        <a:cs typeface="Helvetica"/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Helvetica" panose="020B0604020202020204" pitchFamily="2" charset="0"/>
                          <a:cs typeface="Helvetica"/>
                        </a:rPr>
                        <a:t>- 0.429±0.008</a:t>
                      </a:r>
                      <a:endParaRPr lang="en-US" sz="1800" b="0">
                        <a:latin typeface="Helvetica" panose="020B0604020202020204" pitchFamily="2" charset="0"/>
                        <a:cs typeface="Helvetica"/>
                      </a:endParaRPr>
                    </a:p>
                  </a:txBody>
                  <a:tcPr marL="91442" marR="91442" marT="45709" marB="45709"/>
                </a:tc>
              </a:tr>
              <a:tr h="365742"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Helvetica"/>
                          <a:cs typeface="Helvetica"/>
                        </a:rPr>
                        <a:t>2.157</a:t>
                      </a:r>
                      <a:endParaRPr lang="en-US" sz="1800" b="0">
                        <a:latin typeface="Helvetica"/>
                        <a:cs typeface="Helvetica"/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smtClean="0">
                          <a:latin typeface="Helvetica" panose="020B0604020202020204" pitchFamily="2" charset="0"/>
                          <a:cs typeface="Helvetica"/>
                        </a:rPr>
                        <a:t>- 0.501</a:t>
                      </a:r>
                      <a:r>
                        <a:rPr lang="en-US" sz="1800" b="0" smtClean="0">
                          <a:latin typeface="Helvetica" panose="020B0604020202020204" pitchFamily="2" charset="0"/>
                          <a:cs typeface="Helvetica"/>
                        </a:rPr>
                        <a:t>±0.010</a:t>
                      </a:r>
                      <a:endParaRPr lang="en-US" sz="1800" b="0">
                        <a:latin typeface="Helvetica" panose="020B0604020202020204" pitchFamily="2" charset="0"/>
                        <a:cs typeface="Helvetica"/>
                      </a:endParaRPr>
                    </a:p>
                  </a:txBody>
                  <a:tcPr marL="91442" marR="91442" marT="45709" marB="45709"/>
                </a:tc>
              </a:tr>
              <a:tr h="365742"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Helvetica"/>
                          <a:cs typeface="Helvetica"/>
                        </a:rPr>
                        <a:t>2.368</a:t>
                      </a:r>
                      <a:endParaRPr lang="en-US" sz="1800" b="0">
                        <a:latin typeface="Helvetica"/>
                        <a:cs typeface="Helvetica"/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Helvetica" panose="020B0604020202020204" pitchFamily="2" charset="0"/>
                          <a:cs typeface="Helvetica"/>
                        </a:rPr>
                        <a:t>0.435±0.015</a:t>
                      </a:r>
                      <a:endParaRPr lang="en-US" sz="1800" b="0">
                        <a:latin typeface="Helvetica" panose="020B0604020202020204" pitchFamily="2" charset="0"/>
                        <a:cs typeface="Helvetica"/>
                      </a:endParaRPr>
                    </a:p>
                  </a:txBody>
                  <a:tcPr marL="91442" marR="91442" marT="45709" marB="45709"/>
                </a:tc>
              </a:tr>
            </a:tbl>
          </a:graphicData>
        </a:graphic>
      </p:graphicFrame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755650" y="1628775"/>
            <a:ext cx="3060700" cy="9239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solidFill>
                  <a:schemeClr val="bg1"/>
                </a:solidFill>
                <a:latin typeface="Helvetica" charset="0"/>
              </a:rPr>
              <a:t>Arithmetic weighted average of the polarizations deduced for each ring</a:t>
            </a:r>
          </a:p>
        </p:txBody>
      </p:sp>
      <p:sp>
        <p:nvSpPr>
          <p:cNvPr id="23561" name="TextBox 7"/>
          <p:cNvSpPr txBox="1">
            <a:spLocks noChangeArrowheads="1"/>
          </p:cNvSpPr>
          <p:nvPr/>
        </p:nvSpPr>
        <p:spPr bwMode="auto">
          <a:xfrm>
            <a:off x="4932040" y="2564904"/>
            <a:ext cx="2478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/>
              <a:t>Example: T</a:t>
            </a:r>
            <a:r>
              <a:rPr lang="en-US" altLang="en-US" sz="1800" baseline="-25000"/>
              <a:t>p</a:t>
            </a:r>
            <a:r>
              <a:rPr lang="en-US" altLang="en-US" sz="1800"/>
              <a:t>= 1.8 GeV</a:t>
            </a:r>
          </a:p>
        </p:txBody>
      </p:sp>
      <p:pic>
        <p:nvPicPr>
          <p:cNvPr id="23562" name="Picture 1" descr="Screenshot 2014-01-28 11.07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Rectangle 1"/>
          <p:cNvSpPr>
            <a:spLocks noChangeArrowheads="1"/>
          </p:cNvSpPr>
          <p:nvPr/>
        </p:nvSpPr>
        <p:spPr bwMode="auto">
          <a:xfrm>
            <a:off x="4499992" y="4797152"/>
            <a:ext cx="4500562" cy="9239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solidFill>
                  <a:schemeClr val="bg1"/>
                </a:solidFill>
                <a:latin typeface="Helvetica" charset="0"/>
              </a:rPr>
              <a:t>Statistical uncertainties &lt; 0.1%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800">
              <a:solidFill>
                <a:schemeClr val="bg1"/>
              </a:solidFill>
              <a:latin typeface="Helvetica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solidFill>
                  <a:schemeClr val="bg1"/>
                </a:solidFill>
                <a:latin typeface="Helvetica" charset="0"/>
              </a:rPr>
              <a:t>Systematic errors are estimated to be 3%*</a:t>
            </a:r>
          </a:p>
        </p:txBody>
      </p:sp>
      <p:sp>
        <p:nvSpPr>
          <p:cNvPr id="23565" name="TextBox 2"/>
          <p:cNvSpPr txBox="1">
            <a:spLocks noChangeArrowheads="1"/>
          </p:cNvSpPr>
          <p:nvPr/>
        </p:nvSpPr>
        <p:spPr bwMode="auto">
          <a:xfrm>
            <a:off x="6875463" y="5733256"/>
            <a:ext cx="2124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/>
              <a:t>*E.Wisse. PhD thesis</a:t>
            </a: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995738" y="1412875"/>
            <a:ext cx="431800" cy="3698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/>
              <a:t>P</a:t>
            </a:r>
            <a:r>
              <a:rPr lang="en-US" sz="1800" baseline="-25000" smtClean="0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fig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8931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altLang="en-US" dirty="0" smtClean="0">
                <a:solidFill>
                  <a:schemeClr val="tx2"/>
                </a:solidFill>
                <a:latin typeface="Helvetica" charset="0"/>
              </a:rPr>
              <a:t>მონაცემთა ანალიზი</a:t>
            </a:r>
            <a:r>
              <a:rPr lang="en-US" altLang="en-US" dirty="0" smtClean="0">
                <a:solidFill>
                  <a:schemeClr val="tx2"/>
                </a:solidFill>
                <a:latin typeface="Helvetica" charset="0"/>
              </a:rPr>
              <a:t>: </a:t>
            </a:r>
            <a:r>
              <a:rPr lang="en-US" altLang="en-US" dirty="0" smtClean="0">
                <a:solidFill>
                  <a:srgbClr val="FF0000"/>
                </a:solidFill>
                <a:latin typeface="Helvetica" charset="0"/>
              </a:rPr>
              <a:t> </a:t>
            </a:r>
            <a:r>
              <a:rPr lang="ka-GE" altLang="en-US" dirty="0" smtClean="0">
                <a:solidFill>
                  <a:srgbClr val="FF0000"/>
                </a:solidFill>
                <a:latin typeface="Helvetica" charset="0"/>
              </a:rPr>
              <a:t>რეაქციის იდენტიფიკაცია</a:t>
            </a:r>
            <a:endParaRPr lang="en-US" altLang="en-US" dirty="0" smtClean="0">
              <a:latin typeface="Helvetic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</a:rPr>
              <a:t>08-თებერვალი-2017</a:t>
            </a:r>
            <a:endParaRPr lang="de-DE">
              <a:latin typeface="Helvetica"/>
              <a:cs typeface="Helvetica"/>
            </a:endParaRP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827088" y="5445125"/>
            <a:ext cx="7848600" cy="6461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Missing Mass spectra when detecting one proton in the Silicon Tracking Telescope (a) and the Forward Detector (b)</a:t>
            </a:r>
          </a:p>
        </p:txBody>
      </p:sp>
      <p:sp>
        <p:nvSpPr>
          <p:cNvPr id="24584" name="TextBox 2"/>
          <p:cNvSpPr txBox="1">
            <a:spLocks noChangeArrowheads="1"/>
          </p:cNvSpPr>
          <p:nvPr/>
        </p:nvSpPr>
        <p:spPr bwMode="auto">
          <a:xfrm>
            <a:off x="900113" y="4724400"/>
            <a:ext cx="4392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>
                <a:latin typeface="Helvetica" charset="0"/>
              </a:rPr>
              <a:t>Example: T</a:t>
            </a:r>
            <a:r>
              <a:rPr lang="en-US" altLang="en-US" sz="1600" baseline="-25000">
                <a:latin typeface="Helvetica" charset="0"/>
              </a:rPr>
              <a:t>p</a:t>
            </a:r>
            <a:r>
              <a:rPr lang="en-US" altLang="en-US" sz="1600">
                <a:latin typeface="Helvetica" charset="0"/>
              </a:rPr>
              <a:t> = 1.6 GeV       pp</a:t>
            </a:r>
            <a:r>
              <a:rPr lang="en-US" altLang="en-US" sz="1600">
                <a:latin typeface="Helvetica" charset="0"/>
                <a:sym typeface="Wingdings" pitchFamily="2" charset="2"/>
              </a:rPr>
              <a:t> pX</a:t>
            </a:r>
            <a:endParaRPr lang="en-US" altLang="en-US" sz="1600">
              <a:latin typeface="Helvetica" charset="0"/>
            </a:endParaRPr>
          </a:p>
        </p:txBody>
      </p:sp>
      <p:pic>
        <p:nvPicPr>
          <p:cNvPr id="24585" name="Picture 1" descr="Screenshot 2014-01-28 11.07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"/>
          <p:cNvSpPr txBox="1">
            <a:spLocks noChangeArrowheads="1"/>
          </p:cNvSpPr>
          <p:nvPr/>
        </p:nvSpPr>
        <p:spPr bwMode="auto">
          <a:xfrm>
            <a:off x="3492500" y="1557338"/>
            <a:ext cx="760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2400"/>
              <a:t>STT</a:t>
            </a:r>
          </a:p>
        </p:txBody>
      </p:sp>
      <p:sp>
        <p:nvSpPr>
          <p:cNvPr id="24587" name="TextBox 2"/>
          <p:cNvSpPr txBox="1">
            <a:spLocks noChangeArrowheads="1"/>
          </p:cNvSpPr>
          <p:nvPr/>
        </p:nvSpPr>
        <p:spPr bwMode="auto">
          <a:xfrm>
            <a:off x="7740650" y="1557338"/>
            <a:ext cx="595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2400"/>
              <a:t>FD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22275" y="687040"/>
            <a:ext cx="8569325" cy="649288"/>
          </a:xfrm>
        </p:spPr>
        <p:txBody>
          <a:bodyPr/>
          <a:lstStyle/>
          <a:p>
            <a:r>
              <a:rPr lang="ka-GE" altLang="en-US" dirty="0" smtClean="0">
                <a:solidFill>
                  <a:schemeClr val="tx2"/>
                </a:solidFill>
              </a:rPr>
              <a:t>შედეგები</a:t>
            </a:r>
            <a:r>
              <a:rPr lang="en-US" altLang="en-US" dirty="0" smtClean="0">
                <a:solidFill>
                  <a:schemeClr val="tx2"/>
                </a:solidFill>
              </a:rPr>
              <a:t>:  </a:t>
            </a:r>
            <a:r>
              <a:rPr lang="en-US" altLang="en-US" dirty="0" err="1" smtClean="0">
                <a:solidFill>
                  <a:srgbClr val="FF0000"/>
                </a:solidFill>
              </a:rPr>
              <a:t>A</a:t>
            </a:r>
            <a:r>
              <a:rPr lang="en-US" altLang="en-US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baseline="30000" dirty="0" err="1" smtClean="0">
                <a:solidFill>
                  <a:srgbClr val="FF0000"/>
                </a:solidFill>
              </a:rPr>
              <a:t>P</a:t>
            </a:r>
            <a:r>
              <a:rPr lang="en-US" altLang="en-US" dirty="0" smtClean="0">
                <a:solidFill>
                  <a:srgbClr val="FF0000"/>
                </a:solidFill>
              </a:rPr>
              <a:t>   (pp  </a:t>
            </a:r>
            <a:r>
              <a:rPr lang="ka-GE" altLang="en-US" dirty="0" smtClean="0">
                <a:solidFill>
                  <a:srgbClr val="FF0000"/>
                </a:solidFill>
              </a:rPr>
              <a:t>დრეკადი გაბნევა</a:t>
            </a:r>
            <a:r>
              <a:rPr lang="en-US" alt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pic>
        <p:nvPicPr>
          <p:cNvPr id="25606" name="Picture 1" descr="Screenshot 2014-01-28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"/>
          <p:cNvSpPr>
            <a:spLocks noChangeArrowheads="1"/>
          </p:cNvSpPr>
          <p:nvPr/>
        </p:nvSpPr>
        <p:spPr bwMode="auto">
          <a:xfrm>
            <a:off x="323850" y="1316038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b="1"/>
              <a:t>SAID recent solution (2007)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323850" y="1820863"/>
            <a:ext cx="15128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b="1" dirty="0">
                <a:solidFill>
                  <a:srgbClr val="FF0000"/>
                </a:solidFill>
              </a:rPr>
              <a:t>ANKE STT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b="1" dirty="0">
                <a:solidFill>
                  <a:srgbClr val="0070C0"/>
                </a:solidFill>
              </a:rPr>
              <a:t>ANKE FD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b="1" dirty="0"/>
              <a:t>EDDA</a:t>
            </a:r>
          </a:p>
        </p:txBody>
      </p:sp>
      <p:sp>
        <p:nvSpPr>
          <p:cNvPr id="24585" name="TextBox 1"/>
          <p:cNvSpPr txBox="1">
            <a:spLocks noChangeArrowheads="1"/>
          </p:cNvSpPr>
          <p:nvPr/>
        </p:nvSpPr>
        <p:spPr bwMode="auto">
          <a:xfrm>
            <a:off x="250825" y="3219450"/>
            <a:ext cx="1584325" cy="25860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Agreement with the existing data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at 0.8 </a:t>
            </a:r>
            <a:r>
              <a:rPr lang="en-US" altLang="en-US" sz="1800" err="1">
                <a:solidFill>
                  <a:srgbClr val="FFFFFF"/>
                </a:solidFill>
                <a:latin typeface="Helvetica" charset="0"/>
              </a:rPr>
              <a:t>GeV</a:t>
            </a:r>
            <a:endParaRPr lang="en-US" altLang="en-US" sz="1800">
              <a:solidFill>
                <a:srgbClr val="FFFFFF"/>
              </a:solidFill>
              <a:latin typeface="Helvetica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800">
              <a:solidFill>
                <a:srgbClr val="FFFFFF"/>
              </a:solidFill>
              <a:latin typeface="Helvetica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800">
              <a:solidFill>
                <a:srgbClr val="FFFFFF"/>
              </a:solidFill>
              <a:latin typeface="Helvetica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solidFill>
                  <a:srgbClr val="FFFFFF"/>
                </a:solidFill>
                <a:latin typeface="Helvetica" charset="0"/>
              </a:rPr>
              <a:t>Brand New Data for SAID!</a:t>
            </a:r>
          </a:p>
        </p:txBody>
      </p:sp>
      <p:sp>
        <p:nvSpPr>
          <p:cNvPr id="25610" name="Rectangle 1"/>
          <p:cNvSpPr>
            <a:spLocks noChangeArrowheads="1"/>
          </p:cNvSpPr>
          <p:nvPr/>
        </p:nvSpPr>
        <p:spPr bwMode="auto">
          <a:xfrm>
            <a:off x="323850" y="2492375"/>
            <a:ext cx="143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b="1">
                <a:solidFill>
                  <a:srgbClr val="FF0000"/>
                </a:solidFill>
              </a:rPr>
              <a:t>SAID new solution (2014)</a:t>
            </a:r>
          </a:p>
        </p:txBody>
      </p:sp>
      <p:pic>
        <p:nvPicPr>
          <p:cNvPr id="256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333500"/>
            <a:ext cx="7239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8344" y="3140968"/>
            <a:ext cx="1223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FF0000"/>
                </a:solidFill>
              </a:rPr>
              <a:t>NEW  SAID</a:t>
            </a:r>
            <a:endParaRPr lang="en-US" sz="1400" b="1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7560555" y="3448745"/>
            <a:ext cx="467829" cy="4123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292080" y="6176337"/>
            <a:ext cx="359995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Bagdasarian</a:t>
            </a:r>
            <a:r>
              <a:rPr lang="en-US" sz="1200" dirty="0" smtClean="0"/>
              <a:t> et al., Phys.</a:t>
            </a:r>
            <a:r>
              <a:rPr lang="ka-GE" sz="1200" dirty="0" smtClean="0"/>
              <a:t> </a:t>
            </a:r>
            <a:r>
              <a:rPr lang="en-US" sz="1200" dirty="0" smtClean="0"/>
              <a:t>Lett</a:t>
            </a:r>
            <a:r>
              <a:rPr lang="ka-GE" sz="1200" dirty="0" smtClean="0"/>
              <a:t>.</a:t>
            </a:r>
            <a:r>
              <a:rPr lang="en-US" sz="1200" dirty="0" smtClean="0"/>
              <a:t> B739, 152 (2014)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692150"/>
            <a:ext cx="8893175" cy="649288"/>
          </a:xfrm>
        </p:spPr>
        <p:txBody>
          <a:bodyPr/>
          <a:lstStyle/>
          <a:p>
            <a:pPr>
              <a:defRPr/>
            </a:pPr>
            <a:r>
              <a:rPr lang="ka-GE" altLang="en-US" dirty="0" smtClean="0">
                <a:solidFill>
                  <a:schemeClr val="tx2"/>
                </a:solidFill>
              </a:rPr>
              <a:t>შედეგები</a:t>
            </a:r>
            <a:r>
              <a:rPr lang="en-US" altLang="en-US" dirty="0" smtClean="0">
                <a:solidFill>
                  <a:schemeClr val="tx2"/>
                </a:solidFill>
              </a:rPr>
              <a:t>: </a:t>
            </a:r>
            <a:r>
              <a:rPr lang="ka-GE" altLang="en-US" sz="2200" dirty="0" smtClean="0">
                <a:solidFill>
                  <a:srgbClr val="FF0000"/>
                </a:solidFill>
              </a:rPr>
              <a:t>დიფერენცაილური  კვეთის  ნორმარირება / </a:t>
            </a:r>
            <a:r>
              <a:rPr lang="en-US" altLang="en-US" sz="2200" dirty="0" smtClean="0">
                <a:solidFill>
                  <a:srgbClr val="FF0000"/>
                </a:solidFill>
              </a:rPr>
              <a:t>pp  elastic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pic>
        <p:nvPicPr>
          <p:cNvPr id="29702" name="Picture 1" descr="Screenshot 2014-01-28 11.07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4" name="Object 6"/>
          <p:cNvGraphicFramePr>
            <a:graphicFrameLocks noChangeAspect="1"/>
          </p:cNvGraphicFramePr>
          <p:nvPr/>
        </p:nvGraphicFramePr>
        <p:xfrm>
          <a:off x="1692275" y="1628775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8" name="Equation" r:id="rId5" imgW="1143000" imgH="292100" progId="Equation.DSMT4">
                  <p:embed/>
                </p:oleObj>
              </mc:Choice>
              <mc:Fallback>
                <p:oleObj name="Equation" r:id="rId5" imgW="1143000" imgH="292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628775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7"/>
          <p:cNvGraphicFramePr>
            <a:graphicFrameLocks noChangeAspect="1"/>
          </p:cNvGraphicFramePr>
          <p:nvPr/>
        </p:nvGraphicFramePr>
        <p:xfrm>
          <a:off x="3119438" y="1628775"/>
          <a:ext cx="1308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9" name="Equation" r:id="rId7" imgW="1307532" imgH="393529" progId="Equation.DSMT4">
                  <p:embed/>
                </p:oleObj>
              </mc:Choice>
              <mc:Fallback>
                <p:oleObj name="Equation" r:id="rId7" imgW="1307532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628775"/>
                        <a:ext cx="1308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865944"/>
              </p:ext>
            </p:extLst>
          </p:nvPr>
        </p:nvGraphicFramePr>
        <p:xfrm>
          <a:off x="4886999" y="2205038"/>
          <a:ext cx="4013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0" name="Equation" r:id="rId9" imgW="4013200" imgH="825500" progId="Equation.DSMT4">
                  <p:embed/>
                </p:oleObj>
              </mc:Choice>
              <mc:Fallback>
                <p:oleObj name="Equation" r:id="rId9" imgW="4013200" imgH="825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999" y="2205038"/>
                        <a:ext cx="4013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6"/>
          <p:cNvGraphicFramePr>
            <a:graphicFrameLocks noChangeAspect="1"/>
          </p:cNvGraphicFramePr>
          <p:nvPr/>
        </p:nvGraphicFramePr>
        <p:xfrm>
          <a:off x="6011863" y="4089400"/>
          <a:ext cx="1612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1" name="Equation" r:id="rId11" imgW="1612900" imgH="419100" progId="Equation.DSMT4">
                  <p:embed/>
                </p:oleObj>
              </mc:Choice>
              <mc:Fallback>
                <p:oleObj name="Equation" r:id="rId11" imgW="16129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089400"/>
                        <a:ext cx="1612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7"/>
          <p:cNvGraphicFramePr>
            <a:graphicFrameLocks noChangeAspect="1"/>
          </p:cNvGraphicFramePr>
          <p:nvPr/>
        </p:nvGraphicFramePr>
        <p:xfrm>
          <a:off x="5940425" y="3429000"/>
          <a:ext cx="189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2" name="Equation" r:id="rId13" imgW="1892300" imgH="419100" progId="Equation.DSMT4">
                  <p:embed/>
                </p:oleObj>
              </mc:Choice>
              <mc:Fallback>
                <p:oleObj name="Equation" r:id="rId13" imgW="18923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429000"/>
                        <a:ext cx="1892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8"/>
          <p:cNvGraphicFramePr>
            <a:graphicFrameLocks noChangeAspect="1"/>
          </p:cNvGraphicFramePr>
          <p:nvPr/>
        </p:nvGraphicFramePr>
        <p:xfrm>
          <a:off x="6084888" y="4906963"/>
          <a:ext cx="1460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3" name="Equation" r:id="rId15" imgW="1460500" imgH="825500" progId="Equation.DSMT4">
                  <p:embed/>
                </p:oleObj>
              </mc:Choice>
              <mc:Fallback>
                <p:oleObj name="Equation" r:id="rId15" imgW="1460500" imgH="825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906963"/>
                        <a:ext cx="1460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7900" y="1628775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sz="2000"/>
              <a:t>     -&gt;  Beam Current Transformer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18063" y="1628775"/>
          <a:ext cx="33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4" name="Equation" r:id="rId17" imgW="330057" imgH="393529" progId="Equation.DSMT4">
                  <p:embed/>
                </p:oleObj>
              </mc:Choice>
              <mc:Fallback>
                <p:oleObj name="Equation" r:id="rId17" imgW="330057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1628775"/>
                        <a:ext cx="33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086" name="Picture 3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0" y="2106890"/>
            <a:ext cx="3931920" cy="43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0442" y="224002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1 გევ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19872" y="225392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/>
              <a:t>2</a:t>
            </a:r>
            <a:r>
              <a:rPr lang="ka-GE" sz="1200" b="1" dirty="0" smtClean="0"/>
              <a:t> გევ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a-GE" altLang="en-US" dirty="0" smtClean="0">
                <a:solidFill>
                  <a:schemeClr val="tx2"/>
                </a:solidFill>
              </a:rPr>
              <a:t>შედეგები</a:t>
            </a:r>
            <a:r>
              <a:rPr lang="en-US" altLang="en-US" dirty="0" smtClean="0">
                <a:solidFill>
                  <a:schemeClr val="tx2"/>
                </a:solidFill>
              </a:rPr>
              <a:t>:  </a:t>
            </a:r>
            <a:r>
              <a:rPr lang="ka-GE" altLang="en-US" dirty="0" smtClean="0">
                <a:solidFill>
                  <a:srgbClr val="FF0000"/>
                </a:solidFill>
              </a:rPr>
              <a:t>დიფერენციალური კვეთა </a:t>
            </a:r>
            <a:r>
              <a:rPr lang="ka-GE" altLang="en-US" dirty="0">
                <a:solidFill>
                  <a:srgbClr val="FF0000"/>
                </a:solidFill>
              </a:rPr>
              <a:t>/</a:t>
            </a:r>
            <a:r>
              <a:rPr lang="ka-GE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pp  </a:t>
            </a:r>
            <a:r>
              <a:rPr lang="ka-GE" altLang="en-US" dirty="0" smtClean="0">
                <a:solidFill>
                  <a:srgbClr val="FF0000"/>
                </a:solidFill>
              </a:rPr>
              <a:t>დრეკადი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pic>
        <p:nvPicPr>
          <p:cNvPr id="31750" name="Picture 1" descr="Screenshot 2014-01-28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02" y="2348880"/>
            <a:ext cx="36671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8" y="3692021"/>
            <a:ext cx="4389120" cy="28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6206505"/>
            <a:ext cx="352839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D.Mchedlishvili et al., </a:t>
            </a:r>
            <a:r>
              <a:rPr lang="af-ZA" sz="1200" dirty="0" smtClean="0"/>
              <a:t>Phys</a:t>
            </a:r>
            <a:r>
              <a:rPr lang="ka-GE" sz="1200" dirty="0" smtClean="0"/>
              <a:t>.</a:t>
            </a:r>
            <a:r>
              <a:rPr lang="af-ZA" sz="1200" dirty="0" smtClean="0"/>
              <a:t> Lett</a:t>
            </a:r>
            <a:r>
              <a:rPr lang="ka-GE" sz="1200" dirty="0" smtClean="0"/>
              <a:t>.</a:t>
            </a:r>
            <a:r>
              <a:rPr lang="af-ZA" sz="1200" dirty="0" smtClean="0"/>
              <a:t> B755</a:t>
            </a:r>
            <a:r>
              <a:rPr lang="ka-GE" sz="1200" dirty="0" smtClean="0"/>
              <a:t>, 92</a:t>
            </a:r>
            <a:r>
              <a:rPr lang="af-ZA" sz="1200" dirty="0" smtClean="0"/>
              <a:t> </a:t>
            </a:r>
            <a:r>
              <a:rPr lang="af-ZA" sz="1200" dirty="0"/>
              <a:t>(2016</a:t>
            </a:r>
            <a:r>
              <a:rPr lang="af-ZA" sz="1200" dirty="0" smtClean="0"/>
              <a:t>)</a:t>
            </a:r>
            <a:endParaRPr lang="en-US" sz="1200" dirty="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4" y="1229412"/>
            <a:ext cx="3657600" cy="251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a-GE" altLang="en-US" dirty="0" smtClean="0">
                <a:solidFill>
                  <a:schemeClr val="tx2"/>
                </a:solidFill>
              </a:rPr>
              <a:t>მონაცემთა ანალიზი</a:t>
            </a:r>
            <a:r>
              <a:rPr lang="en-US" altLang="en-US" dirty="0" smtClean="0">
                <a:solidFill>
                  <a:schemeClr val="tx2"/>
                </a:solidFill>
              </a:rPr>
              <a:t>:  </a:t>
            </a:r>
            <a:r>
              <a:rPr lang="en-US" altLang="en-US" dirty="0" smtClean="0">
                <a:solidFill>
                  <a:srgbClr val="FF0000"/>
                </a:solidFill>
              </a:rPr>
              <a:t>np  </a:t>
            </a:r>
            <a:r>
              <a:rPr lang="ka-GE" altLang="en-US" dirty="0" smtClean="0">
                <a:solidFill>
                  <a:srgbClr val="FF0000"/>
                </a:solidFill>
              </a:rPr>
              <a:t>კვაზი-დრეკადი გაბნევა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pic>
        <p:nvPicPr>
          <p:cNvPr id="31750" name="Picture 1" descr="Screenshot 2014-01-28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7596" y="1588730"/>
            <a:ext cx="5553742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p</a:t>
            </a:r>
            <a:r>
              <a:rPr lang="ka-GE" sz="20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(პოლ)</a:t>
            </a:r>
            <a:r>
              <a:rPr lang="de-DE" sz="20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d</a:t>
            </a:r>
            <a:r>
              <a:rPr lang="ka-GE" sz="20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(პოლ)</a:t>
            </a:r>
            <a:r>
              <a:rPr lang="de-DE" sz="20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DE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{pp}</a:t>
            </a:r>
            <a:r>
              <a:rPr lang="de-DE" sz="2000" baseline="-25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s</a:t>
            </a:r>
            <a:r>
              <a:rPr lang="de-DE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n,  pn  </a:t>
            </a:r>
            <a:r>
              <a:rPr lang="de-DE" sz="20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np </a:t>
            </a:r>
            <a:r>
              <a:rPr lang="de-DE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(quasi-free) </a:t>
            </a:r>
          </a:p>
        </p:txBody>
      </p: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5360994" y="2041248"/>
            <a:ext cx="3647794" cy="2734800"/>
            <a:chOff x="3446" y="754"/>
            <a:chExt cx="2522" cy="2279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3446" y="1052"/>
              <a:ext cx="2402" cy="1981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219" y="2189"/>
              <a:ext cx="2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↓</a:t>
              </a:r>
              <a:r>
                <a:rPr lang="en-GB" altLang="en-US" sz="1800">
                  <a:solidFill>
                    <a:srgbClr val="000000"/>
                  </a:solidFill>
                </a:rPr>
                <a:t> p 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410" y="75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 dirty="0">
                  <a:solidFill>
                    <a:srgbClr val="000000"/>
                  </a:solidFill>
                </a:rPr>
                <a:t>n  </a:t>
              </a: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4825" y="1564"/>
              <a:ext cx="11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877" y="1564"/>
              <a:ext cx="770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695" y="1526"/>
              <a:ext cx="96" cy="7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4267" y="754"/>
              <a:ext cx="428" cy="733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4791" y="1641"/>
              <a:ext cx="428" cy="73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 noChangeArrowheads="1"/>
            </p:cNvSpPr>
            <p:nvPr/>
          </p:nvSpPr>
          <p:spPr bwMode="auto">
            <a:xfrm>
              <a:off x="3719" y="1633"/>
              <a:ext cx="1405" cy="742"/>
            </a:xfrm>
            <a:custGeom>
              <a:avLst/>
              <a:gdLst>
                <a:gd name="T0" fmla="*/ 0 w 1632"/>
                <a:gd name="T1" fmla="*/ 2 h 920"/>
                <a:gd name="T2" fmla="*/ 3 w 1632"/>
                <a:gd name="T3" fmla="*/ 2 h 920"/>
                <a:gd name="T4" fmla="*/ 3 w 1632"/>
                <a:gd name="T5" fmla="*/ 2 h 920"/>
                <a:gd name="T6" fmla="*/ 0 60000 65536"/>
                <a:gd name="T7" fmla="*/ 0 60000 65536"/>
                <a:gd name="T8" fmla="*/ 0 60000 65536"/>
                <a:gd name="T9" fmla="*/ 0 w 1632"/>
                <a:gd name="T10" fmla="*/ 0 h 920"/>
                <a:gd name="T11" fmla="*/ 1632 w 1632"/>
                <a:gd name="T12" fmla="*/ 920 h 9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920">
                  <a:moveTo>
                    <a:pt x="0" y="8"/>
                  </a:moveTo>
                  <a:cubicBezTo>
                    <a:pt x="392" y="4"/>
                    <a:pt x="784" y="0"/>
                    <a:pt x="1056" y="152"/>
                  </a:cubicBezTo>
                  <a:cubicBezTo>
                    <a:pt x="1328" y="304"/>
                    <a:pt x="1480" y="612"/>
                    <a:pt x="1632" y="920"/>
                  </a:cubicBezTo>
                </a:path>
              </a:pathLst>
            </a:cu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3495" y="1350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3475" y="1296"/>
              <a:ext cx="12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466725" indent="-466725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7000"/>
                </a:lnSpc>
                <a:spcBef>
                  <a:spcPts val="75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→</a:t>
              </a: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3933" y="1350"/>
              <a:ext cx="2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↑</a:t>
              </a:r>
              <a:r>
                <a:rPr lang="en-GB" altLang="en-US" sz="1800">
                  <a:solidFill>
                    <a:srgbClr val="000000"/>
                  </a:solidFill>
                </a:rPr>
                <a:t> n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3933" y="1680"/>
              <a:ext cx="2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↑</a:t>
              </a:r>
              <a:r>
                <a:rPr lang="en-GB" altLang="en-US" sz="1800">
                  <a:solidFill>
                    <a:srgbClr val="000000"/>
                  </a:solidFill>
                </a:rPr>
                <a:t> p</a:t>
              </a: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4773" y="2189"/>
              <a:ext cx="3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↑</a:t>
              </a:r>
              <a:r>
                <a:rPr lang="en-GB" altLang="en-US" sz="1800">
                  <a:solidFill>
                    <a:srgbClr val="000000"/>
                  </a:solidFill>
                </a:rPr>
                <a:t> p</a:t>
              </a:r>
              <a:r>
                <a:rPr lang="en-GB" altLang="en-US" sz="1800" baseline="-25000">
                  <a:solidFill>
                    <a:srgbClr val="000000"/>
                  </a:solidFill>
                </a:rPr>
                <a:t>sp</a:t>
              </a: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790" y="1372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5771" y="1337"/>
              <a:ext cx="12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466725" indent="-466725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  <a:tab pos="1381125" algn="l"/>
                  <a:tab pos="2295525" algn="l"/>
                  <a:tab pos="3209925" algn="l"/>
                  <a:tab pos="4124325" algn="l"/>
                  <a:tab pos="5038725" algn="l"/>
                  <a:tab pos="5953125" algn="l"/>
                  <a:tab pos="6867525" algn="l"/>
                  <a:tab pos="7781925" algn="l"/>
                  <a:tab pos="8696325" algn="l"/>
                  <a:tab pos="9609138" algn="l"/>
                  <a:tab pos="10523538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7000"/>
                </a:lnSpc>
                <a:spcBef>
                  <a:spcPts val="75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→</a:t>
              </a: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4124" y="1564"/>
              <a:ext cx="95" cy="1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4124" y="1643"/>
              <a:ext cx="90" cy="9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H="1">
              <a:off x="5123" y="1564"/>
              <a:ext cx="97" cy="1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 flipH="1" flipV="1">
              <a:off x="4440" y="1056"/>
              <a:ext cx="50" cy="78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5025" y="2042"/>
              <a:ext cx="45" cy="77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 rot="10800000">
              <a:off x="3703" y="1424"/>
              <a:ext cx="180" cy="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3538" y="1586"/>
              <a:ext cx="169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3538" y="1622"/>
              <a:ext cx="169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95536" y="312844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sz="2000" dirty="0"/>
              <a:t>Select {pp} system in </a:t>
            </a:r>
            <a:r>
              <a:rPr lang="de-DE" altLang="en-US" sz="2000" baseline="30000" dirty="0"/>
              <a:t>1</a:t>
            </a:r>
            <a:r>
              <a:rPr lang="de-DE" altLang="en-US" sz="2000" dirty="0"/>
              <a:t>S</a:t>
            </a:r>
            <a:r>
              <a:rPr lang="de-DE" altLang="en-US" sz="2000" baseline="-25000" dirty="0"/>
              <a:t>0</a:t>
            </a:r>
            <a:r>
              <a:rPr lang="de-DE" altLang="en-US" sz="2000" dirty="0"/>
              <a:t> state:</a:t>
            </a:r>
          </a:p>
          <a:p>
            <a:r>
              <a:rPr lang="de-DE" altLang="en-US" sz="2000" dirty="0"/>
              <a:t>both </a:t>
            </a:r>
            <a:r>
              <a:rPr lang="de-DE" altLang="en-US" sz="2000" dirty="0" smtClean="0"/>
              <a:t>protons</a:t>
            </a:r>
            <a:r>
              <a:rPr lang="ka-GE" altLang="en-US" sz="2000" dirty="0" smtClean="0"/>
              <a:t> </a:t>
            </a:r>
            <a:r>
              <a:rPr lang="en-US" altLang="en-US" sz="2000" dirty="0" smtClean="0"/>
              <a:t>in ANKE FD system</a:t>
            </a:r>
            <a:endParaRPr lang="de-DE" altLang="en-US" sz="2000" dirty="0" smtClean="0"/>
          </a:p>
          <a:p>
            <a:r>
              <a:rPr lang="de-DE" altLang="en-US" sz="2000" dirty="0" smtClean="0"/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E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pp</a:t>
            </a:r>
            <a:r>
              <a:rPr lang="en-US" altLang="en-US" sz="2000" baseline="-25000" dirty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&lt; 3 MeV</a:t>
            </a:r>
            <a:r>
              <a:rPr lang="de-DE" altLang="en-US" sz="2000" dirty="0"/>
              <a:t>)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37" y="3993648"/>
            <a:ext cx="3262988" cy="239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9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a-GE" altLang="en-US" dirty="0" smtClean="0">
                <a:solidFill>
                  <a:schemeClr val="tx2"/>
                </a:solidFill>
              </a:rPr>
              <a:t>შედეგები</a:t>
            </a:r>
            <a:r>
              <a:rPr lang="en-US" altLang="en-US" dirty="0" smtClean="0">
                <a:solidFill>
                  <a:schemeClr val="tx2"/>
                </a:solidFill>
              </a:rPr>
              <a:t>:  </a:t>
            </a:r>
            <a:r>
              <a:rPr lang="en-US" altLang="en-US" dirty="0" smtClean="0">
                <a:solidFill>
                  <a:srgbClr val="FF0000"/>
                </a:solidFill>
              </a:rPr>
              <a:t>np  </a:t>
            </a:r>
            <a:r>
              <a:rPr lang="ka-GE" altLang="en-US" dirty="0" smtClean="0">
                <a:solidFill>
                  <a:srgbClr val="FF0000"/>
                </a:solidFill>
              </a:rPr>
              <a:t>კვაზი-დრეკადი გაბნევა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pic>
        <p:nvPicPr>
          <p:cNvPr id="31750" name="Picture 1" descr="Screenshot 2014-01-28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4" y="1328595"/>
            <a:ext cx="4034540" cy="479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25515" y="2132856"/>
            <a:ext cx="131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Epp</a:t>
            </a:r>
            <a:r>
              <a:rPr lang="en-US" sz="1600" b="1" dirty="0" smtClean="0"/>
              <a:t> &lt; 2 </a:t>
            </a:r>
            <a:r>
              <a:rPr lang="ka-GE" sz="1600" b="1" dirty="0" smtClean="0"/>
              <a:t>მევ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817923" y="3689121"/>
            <a:ext cx="1385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4 &lt; </a:t>
            </a:r>
            <a:r>
              <a:rPr lang="en-US" sz="1600" b="1" dirty="0" err="1" smtClean="0"/>
              <a:t>Epp</a:t>
            </a:r>
            <a:r>
              <a:rPr lang="en-US" sz="1600" b="1" dirty="0" smtClean="0"/>
              <a:t> &lt; </a:t>
            </a:r>
            <a:r>
              <a:rPr lang="ka-GE" sz="1600" b="1" dirty="0" smtClean="0"/>
              <a:t>6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948460" y="5157192"/>
            <a:ext cx="1471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8 &lt; </a:t>
            </a:r>
            <a:r>
              <a:rPr lang="en-US" sz="1600" b="1" dirty="0" err="1" smtClean="0"/>
              <a:t>Epp</a:t>
            </a:r>
            <a:r>
              <a:rPr lang="en-US" sz="1600" b="1" dirty="0" smtClean="0"/>
              <a:t> &lt; </a:t>
            </a:r>
            <a:r>
              <a:rPr lang="ka-GE" sz="1600" b="1" dirty="0" smtClean="0"/>
              <a:t>10</a:t>
            </a:r>
            <a:endParaRPr lang="en-US" sz="1600" b="1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92" y="1426569"/>
            <a:ext cx="3850010" cy="472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05272" y="6130303"/>
            <a:ext cx="319512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err="1" smtClean="0"/>
              <a:t>B.Gou</a:t>
            </a:r>
            <a:r>
              <a:rPr lang="de-DE" sz="1200" dirty="0" smtClean="0"/>
              <a:t> et al., </a:t>
            </a:r>
            <a:r>
              <a:rPr lang="af-ZA" sz="1200" dirty="0" smtClean="0"/>
              <a:t>Phys</a:t>
            </a:r>
            <a:r>
              <a:rPr lang="ka-GE" sz="1200" dirty="0" smtClean="0"/>
              <a:t>.</a:t>
            </a:r>
            <a:r>
              <a:rPr lang="af-ZA" sz="1200" dirty="0" smtClean="0"/>
              <a:t> Lett</a:t>
            </a:r>
            <a:r>
              <a:rPr lang="ka-GE" sz="1200" dirty="0" smtClean="0"/>
              <a:t>.</a:t>
            </a:r>
            <a:r>
              <a:rPr lang="af-ZA" sz="1200" dirty="0" smtClean="0"/>
              <a:t> B</a:t>
            </a:r>
            <a:r>
              <a:rPr lang="ka-GE" sz="1200" dirty="0" smtClean="0"/>
              <a:t>7</a:t>
            </a:r>
            <a:r>
              <a:rPr lang="af-ZA" sz="1200" dirty="0" smtClean="0"/>
              <a:t>4</a:t>
            </a:r>
            <a:r>
              <a:rPr lang="ka-GE" sz="1200" dirty="0" smtClean="0"/>
              <a:t>1,</a:t>
            </a:r>
            <a:r>
              <a:rPr lang="en-US" sz="1200" dirty="0" smtClean="0"/>
              <a:t> 305</a:t>
            </a:r>
            <a:r>
              <a:rPr lang="af-ZA" sz="1200" dirty="0" smtClean="0"/>
              <a:t> </a:t>
            </a:r>
            <a:r>
              <a:rPr lang="af-ZA" sz="1200" dirty="0"/>
              <a:t>(</a:t>
            </a:r>
            <a:r>
              <a:rPr lang="af-ZA" sz="1200" dirty="0" smtClean="0"/>
              <a:t>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23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altLang="en-US" dirty="0" smtClean="0"/>
              <a:t>თემის ძირითადი შემსრულებლები </a:t>
            </a:r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solidFill>
            <a:srgbClr val="005B82"/>
          </a:solidFill>
        </p:spPr>
        <p:txBody>
          <a:bodyPr/>
          <a:lstStyle/>
          <a:p>
            <a:pPr marL="0" indent="0" algn="ctr"/>
            <a:endParaRPr lang="ka-GE" sz="2800" dirty="0" smtClean="0"/>
          </a:p>
          <a:p>
            <a:pPr marL="0" indent="0" algn="ctr"/>
            <a:r>
              <a:rPr lang="ka-GE" sz="2800" dirty="0" smtClean="0">
                <a:solidFill>
                  <a:schemeClr val="bg1"/>
                </a:solidFill>
              </a:rPr>
              <a:t>ზარა ბაღდასარიანი</a:t>
            </a:r>
          </a:p>
          <a:p>
            <a:pPr marL="0" indent="0" algn="ctr"/>
            <a:r>
              <a:rPr lang="ka-GE" sz="2800" dirty="0" smtClean="0">
                <a:solidFill>
                  <a:schemeClr val="bg1"/>
                </a:solidFill>
              </a:rPr>
              <a:t>ანდრო კაჭარავა</a:t>
            </a:r>
          </a:p>
          <a:p>
            <a:pPr marL="0" indent="0" algn="ctr"/>
            <a:r>
              <a:rPr lang="ka-GE" sz="2800" dirty="0">
                <a:solidFill>
                  <a:schemeClr val="bg1"/>
                </a:solidFill>
              </a:rPr>
              <a:t>ნოდარ ლომიძე</a:t>
            </a:r>
          </a:p>
          <a:p>
            <a:pPr marL="0" indent="0" algn="ctr"/>
            <a:r>
              <a:rPr lang="ka-GE" sz="2800" dirty="0" smtClean="0">
                <a:solidFill>
                  <a:schemeClr val="bg1"/>
                </a:solidFill>
              </a:rPr>
              <a:t>გოგი მაჭარაშვილი</a:t>
            </a:r>
          </a:p>
          <a:p>
            <a:pPr marL="0" indent="0" algn="ctr"/>
            <a:r>
              <a:rPr lang="ka-GE" sz="2800" dirty="0" smtClean="0">
                <a:solidFill>
                  <a:schemeClr val="bg1"/>
                </a:solidFill>
              </a:rPr>
              <a:t>დავით მჭედლიშვილი</a:t>
            </a:r>
          </a:p>
          <a:p>
            <a:pPr marL="0" indent="0" algn="ctr"/>
            <a:r>
              <a:rPr lang="ka-GE" sz="2800" dirty="0" smtClean="0">
                <a:solidFill>
                  <a:schemeClr val="bg1"/>
                </a:solidFill>
              </a:rPr>
              <a:t>მიხეილ ნიორაძე</a:t>
            </a:r>
          </a:p>
          <a:p>
            <a:pPr marL="0" indent="0" algn="ctr"/>
            <a:r>
              <a:rPr lang="ka-GE" sz="2800" dirty="0" smtClean="0">
                <a:solidFill>
                  <a:schemeClr val="bg1"/>
                </a:solidFill>
              </a:rPr>
              <a:t>მირიან ტაბიძე</a:t>
            </a:r>
          </a:p>
          <a:p>
            <a:pPr marL="0" indent="0" algn="ctr"/>
            <a:r>
              <a:rPr lang="ka-GE" sz="2800" dirty="0" smtClean="0">
                <a:solidFill>
                  <a:schemeClr val="bg1"/>
                </a:solidFill>
              </a:rPr>
              <a:t>დავით ჭილაძე</a:t>
            </a:r>
          </a:p>
          <a:p>
            <a:pPr marL="0" indent="0" algn="ctr">
              <a:lnSpc>
                <a:spcPct val="200000"/>
              </a:lnSpc>
            </a:pPr>
            <a:endParaRPr lang="ka-GE" sz="2800" dirty="0" smtClean="0"/>
          </a:p>
        </p:txBody>
      </p:sp>
      <p:pic>
        <p:nvPicPr>
          <p:cNvPr id="14341" name="Picture 1" descr="Screenshot 2014-01-28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2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a-GE" altLang="en-US" dirty="0" smtClean="0">
                <a:solidFill>
                  <a:schemeClr val="tx2"/>
                </a:solidFill>
              </a:rPr>
              <a:t>მონაცემთა ანალიზი</a:t>
            </a:r>
            <a:r>
              <a:rPr lang="en-US" altLang="en-US" dirty="0" smtClean="0">
                <a:solidFill>
                  <a:schemeClr val="tx2"/>
                </a:solidFill>
              </a:rPr>
              <a:t>:  </a:t>
            </a:r>
            <a:r>
              <a:rPr lang="en-US" altLang="en-US" dirty="0" smtClean="0">
                <a:solidFill>
                  <a:srgbClr val="FF0000"/>
                </a:solidFill>
              </a:rPr>
              <a:t>np  </a:t>
            </a:r>
            <a:r>
              <a:rPr lang="ka-GE" altLang="en-US" dirty="0" smtClean="0">
                <a:solidFill>
                  <a:srgbClr val="FF0000"/>
                </a:solidFill>
              </a:rPr>
              <a:t>კვაზი-დრეკადი გაბნევა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pic>
        <p:nvPicPr>
          <p:cNvPr id="31750" name="Picture 1" descr="Screenshot 2014-01-28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7596" y="1588730"/>
            <a:ext cx="464444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p</a:t>
            </a:r>
            <a:r>
              <a:rPr lang="de-DE" sz="20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d(pol) </a:t>
            </a:r>
            <a:r>
              <a:rPr lang="de-DE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{pp}</a:t>
            </a:r>
            <a:r>
              <a:rPr lang="de-DE" sz="2000" baseline="-25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s</a:t>
            </a:r>
            <a:r>
              <a:rPr lang="de-DE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n,  pn  </a:t>
            </a:r>
            <a:r>
              <a:rPr lang="de-DE" sz="20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np </a:t>
            </a:r>
            <a:r>
              <a:rPr lang="de-DE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(quasi-free)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5536" y="3128448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sz="2000" dirty="0">
                <a:solidFill>
                  <a:srgbClr val="000000"/>
                </a:solidFill>
              </a:rPr>
              <a:t>Select {pp} system in </a:t>
            </a:r>
            <a:r>
              <a:rPr lang="de-DE" altLang="en-US" sz="2000" baseline="30000" dirty="0">
                <a:solidFill>
                  <a:srgbClr val="000000"/>
                </a:solidFill>
              </a:rPr>
              <a:t>1</a:t>
            </a:r>
            <a:r>
              <a:rPr lang="de-DE" altLang="en-US" sz="2000" dirty="0">
                <a:solidFill>
                  <a:srgbClr val="000000"/>
                </a:solidFill>
              </a:rPr>
              <a:t>S</a:t>
            </a:r>
            <a:r>
              <a:rPr lang="de-DE" altLang="en-US" sz="2000" baseline="-25000" dirty="0">
                <a:solidFill>
                  <a:srgbClr val="000000"/>
                </a:solidFill>
              </a:rPr>
              <a:t>0</a:t>
            </a:r>
            <a:r>
              <a:rPr lang="de-DE" altLang="en-US" sz="2000" dirty="0">
                <a:solidFill>
                  <a:srgbClr val="000000"/>
                </a:solidFill>
              </a:rPr>
              <a:t> state:</a:t>
            </a:r>
          </a:p>
          <a:p>
            <a:r>
              <a:rPr lang="de-DE" altLang="en-US" sz="2000" dirty="0">
                <a:solidFill>
                  <a:srgbClr val="000000"/>
                </a:solidFill>
              </a:rPr>
              <a:t>both protons in the same STT  </a:t>
            </a:r>
            <a:endParaRPr lang="de-DE" altLang="en-US" sz="2000" dirty="0" smtClean="0">
              <a:solidFill>
                <a:srgbClr val="000000"/>
              </a:solidFill>
            </a:endParaRPr>
          </a:p>
          <a:p>
            <a:r>
              <a:rPr lang="de-DE" altLang="en-US" sz="2000" dirty="0" smtClean="0">
                <a:solidFill>
                  <a:srgbClr val="00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E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pp</a:t>
            </a:r>
            <a:r>
              <a:rPr lang="en-US" altLang="en-US" sz="2000" baseline="-25000" dirty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&lt; 3 MeV</a:t>
            </a:r>
            <a:r>
              <a:rPr lang="de-DE" altLang="en-US" sz="20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59863"/>
            <a:ext cx="4084502" cy="269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0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a-GE" altLang="en-US" dirty="0" smtClean="0">
                <a:solidFill>
                  <a:schemeClr val="tx2"/>
                </a:solidFill>
              </a:rPr>
              <a:t>შედეგები</a:t>
            </a:r>
            <a:r>
              <a:rPr lang="en-US" altLang="en-US" dirty="0" smtClean="0">
                <a:solidFill>
                  <a:schemeClr val="tx2"/>
                </a:solidFill>
              </a:rPr>
              <a:t>:  </a:t>
            </a:r>
            <a:r>
              <a:rPr lang="en-US" altLang="en-US" dirty="0" smtClean="0">
                <a:solidFill>
                  <a:srgbClr val="FF0000"/>
                </a:solidFill>
              </a:rPr>
              <a:t>np  </a:t>
            </a:r>
            <a:r>
              <a:rPr lang="ka-GE" altLang="en-US" dirty="0" smtClean="0">
                <a:solidFill>
                  <a:srgbClr val="FF0000"/>
                </a:solidFill>
              </a:rPr>
              <a:t>კვაზი-დრეკადი გაბნევა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pic>
        <p:nvPicPr>
          <p:cNvPr id="31750" name="Picture 1" descr="Screenshot 2014-01-28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29" y="1484784"/>
            <a:ext cx="6200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29070" y="6064987"/>
            <a:ext cx="334333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err="1" smtClean="0"/>
              <a:t>S.Dymov</a:t>
            </a:r>
            <a:r>
              <a:rPr lang="de-DE" sz="1200" dirty="0" smtClean="0"/>
              <a:t> et al., </a:t>
            </a:r>
            <a:r>
              <a:rPr lang="af-ZA" sz="1200" dirty="0" smtClean="0"/>
              <a:t>Phys</a:t>
            </a:r>
            <a:r>
              <a:rPr lang="ka-GE" sz="1200" dirty="0" smtClean="0"/>
              <a:t>.</a:t>
            </a:r>
            <a:r>
              <a:rPr lang="af-ZA" sz="1200" dirty="0" smtClean="0"/>
              <a:t> Lett</a:t>
            </a:r>
            <a:r>
              <a:rPr lang="ka-GE" sz="1200" dirty="0" smtClean="0"/>
              <a:t>.</a:t>
            </a:r>
            <a:r>
              <a:rPr lang="af-ZA" sz="1200" dirty="0" smtClean="0"/>
              <a:t> B744</a:t>
            </a:r>
            <a:r>
              <a:rPr lang="ka-GE" sz="1200" dirty="0" smtClean="0"/>
              <a:t>,</a:t>
            </a:r>
            <a:r>
              <a:rPr lang="en-US" sz="1200" dirty="0" smtClean="0"/>
              <a:t> 391</a:t>
            </a:r>
            <a:r>
              <a:rPr lang="af-ZA" sz="1200" dirty="0" smtClean="0"/>
              <a:t> </a:t>
            </a:r>
            <a:r>
              <a:rPr lang="af-ZA" sz="1200" dirty="0"/>
              <a:t>(</a:t>
            </a:r>
            <a:r>
              <a:rPr lang="af-ZA" sz="1200" dirty="0" smtClean="0"/>
              <a:t>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10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569325" cy="760156"/>
          </a:xfrm>
        </p:spPr>
        <p:txBody>
          <a:bodyPr/>
          <a:lstStyle/>
          <a:p>
            <a:pPr algn="ctr">
              <a:defRPr/>
            </a:pPr>
            <a:r>
              <a:rPr lang="ka-GE" sz="2800" dirty="0">
                <a:solidFill>
                  <a:srgbClr val="C00000"/>
                </a:solidFill>
              </a:rPr>
              <a:t>ფაზების წანაცვლები 2007 და 2014</a:t>
            </a:r>
            <a:r>
              <a:rPr lang="en-US" sz="2800" dirty="0">
                <a:solidFill>
                  <a:srgbClr val="C00000"/>
                </a:solidFill>
              </a:rPr>
              <a:t>/2015 </a:t>
            </a:r>
            <a:r>
              <a:rPr lang="ka-GE" sz="2800" dirty="0">
                <a:solidFill>
                  <a:srgbClr val="C00000"/>
                </a:solidFill>
              </a:rPr>
              <a:t> წლის  </a:t>
            </a:r>
            <a:r>
              <a:rPr lang="en-US" sz="2800" dirty="0">
                <a:solidFill>
                  <a:srgbClr val="C00000"/>
                </a:solidFill>
              </a:rPr>
              <a:t>SAID PWA </a:t>
            </a:r>
            <a:r>
              <a:rPr lang="ka-GE" sz="2800" dirty="0">
                <a:solidFill>
                  <a:srgbClr val="C00000"/>
                </a:solidFill>
              </a:rPr>
              <a:t>ამოხსნებში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pic>
        <p:nvPicPr>
          <p:cNvPr id="31750" name="Picture 1" descr="Screenshot 2014-01-28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0"/>
          <a:stretch/>
        </p:blipFill>
        <p:spPr bwMode="auto">
          <a:xfrm>
            <a:off x="596072" y="1452306"/>
            <a:ext cx="5852160" cy="23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2"/>
          <a:stretch/>
        </p:blipFill>
        <p:spPr bwMode="auto">
          <a:xfrm>
            <a:off x="806680" y="4069961"/>
            <a:ext cx="5669280" cy="223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24840" y="3326492"/>
            <a:ext cx="3031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Times New Roman"/>
                <a:cs typeface="Times New Roman"/>
              </a:rPr>
              <a:t>δ</a:t>
            </a:r>
            <a:r>
              <a:rPr lang="ka-GE" sz="2000" b="1" dirty="0" smtClean="0">
                <a:latin typeface="Times New Roman"/>
                <a:cs typeface="Times New Roman"/>
              </a:rPr>
              <a:t> </a:t>
            </a:r>
            <a:r>
              <a:rPr lang="ka-GE" sz="2000" b="1" dirty="0" smtClean="0"/>
              <a:t>ფაზის წანაცვლებაა,</a:t>
            </a:r>
            <a:r>
              <a:rPr lang="en-US" sz="2000" b="1" dirty="0" smtClean="0"/>
              <a:t> </a:t>
            </a:r>
            <a:r>
              <a:rPr lang="el-GR" sz="2000" b="1" dirty="0" smtClean="0">
                <a:latin typeface="Times New Roman"/>
                <a:cs typeface="Times New Roman"/>
              </a:rPr>
              <a:t>η</a:t>
            </a:r>
            <a:r>
              <a:rPr lang="ka-GE" sz="2000" b="1" dirty="0" smtClean="0">
                <a:latin typeface="Times New Roman"/>
                <a:cs typeface="Times New Roman"/>
              </a:rPr>
              <a:t>=</a:t>
            </a:r>
            <a:r>
              <a:rPr lang="en-US" sz="2000" b="1" dirty="0" smtClean="0">
                <a:latin typeface="Times New Roman"/>
                <a:cs typeface="Times New Roman"/>
              </a:rPr>
              <a:t>cos(</a:t>
            </a:r>
            <a:r>
              <a:rPr lang="el-GR" sz="2000" b="1" dirty="0" smtClean="0">
                <a:latin typeface="Times New Roman"/>
                <a:cs typeface="Times New Roman"/>
              </a:rPr>
              <a:t>ρ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r>
              <a:rPr lang="ka-GE" sz="2000" b="1" dirty="0"/>
              <a:t> </a:t>
            </a:r>
            <a:r>
              <a:rPr lang="en-US" sz="2000" b="1" dirty="0" smtClean="0"/>
              <a:t>,</a:t>
            </a:r>
            <a:r>
              <a:rPr lang="ka-GE" sz="2000" b="1" dirty="0" smtClean="0"/>
              <a:t> </a:t>
            </a:r>
            <a:r>
              <a:rPr lang="el-GR" sz="2000" b="1" dirty="0" smtClean="0">
                <a:latin typeface="Times New Roman"/>
                <a:cs typeface="Times New Roman"/>
              </a:rPr>
              <a:t>η 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ka-GE" sz="2000" b="1" dirty="0" smtClean="0"/>
              <a:t>შთანთქმის კოეფიცინეტია.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6229016"/>
            <a:ext cx="39352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L.Workman</a:t>
            </a:r>
            <a:r>
              <a:rPr lang="en-US" sz="1200" dirty="0"/>
              <a:t> et al., </a:t>
            </a:r>
            <a:r>
              <a:rPr lang="en-US" sz="1200" dirty="0" err="1"/>
              <a:t>Phys.Rev</a:t>
            </a:r>
            <a:r>
              <a:rPr lang="en-US" sz="1200" dirty="0"/>
              <a:t>. C94, no.6, 065203 (2016)</a:t>
            </a:r>
          </a:p>
        </p:txBody>
      </p:sp>
    </p:spTree>
    <p:extLst>
      <p:ext uri="{BB962C8B-B14F-4D97-AF65-F5344CB8AC3E}">
        <p14:creationId xmlns:p14="http://schemas.microsoft.com/office/powerpoint/2010/main" val="36411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altLang="en-US" dirty="0" smtClean="0"/>
              <a:t>საბოლოო  შედეგები</a:t>
            </a:r>
            <a:endParaRPr lang="en-US" alt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5288" y="1268760"/>
            <a:ext cx="8569325" cy="5184576"/>
          </a:xfrm>
          <a:solidFill>
            <a:schemeClr val="tx2"/>
          </a:solidFill>
        </p:spPr>
        <p:txBody>
          <a:bodyPr/>
          <a:lstStyle/>
          <a:p>
            <a:pPr marL="0" indent="0">
              <a:buClrTx/>
              <a:defRPr/>
            </a:pPr>
            <a:endParaRPr lang="ka-GE" altLang="en-US" sz="2000" dirty="0">
              <a:solidFill>
                <a:srgbClr val="FFFFFF"/>
              </a:solidFill>
              <a:latin typeface="Helvetica" charset="0"/>
            </a:endParaRPr>
          </a:p>
          <a:p>
            <a:pPr>
              <a:buClrTx/>
              <a:buFontTx/>
              <a:buChar char="•"/>
              <a:defRPr/>
            </a:pPr>
            <a:r>
              <a:rPr lang="ka-GE" altLang="en-US" sz="2000" dirty="0" smtClean="0">
                <a:solidFill>
                  <a:srgbClr val="FFFFFF"/>
                </a:solidFill>
                <a:latin typeface="Helvetica" charset="0"/>
              </a:rPr>
              <a:t>გაზომილი იქნა მცირე კუთხეებზე </a:t>
            </a:r>
            <a:r>
              <a:rPr lang="en-US" altLang="en-US" sz="2000" dirty="0" smtClean="0">
                <a:solidFill>
                  <a:srgbClr val="FFFFFF"/>
                </a:solidFill>
                <a:latin typeface="Helvetica" charset="0"/>
              </a:rPr>
              <a:t>pp-</a:t>
            </a:r>
            <a:r>
              <a:rPr lang="ka-GE" altLang="en-US" sz="2000" dirty="0" smtClean="0">
                <a:solidFill>
                  <a:srgbClr val="FFFFFF"/>
                </a:solidFill>
                <a:latin typeface="Helvetica" charset="0"/>
              </a:rPr>
              <a:t>დრეკადი გაბნევის რეაქციის ანალიზირების უნარი ენერგიის ინტერვალში </a:t>
            </a:r>
            <a:r>
              <a:rPr lang="en-US" altLang="en-US" sz="2000" dirty="0" err="1" smtClean="0">
                <a:solidFill>
                  <a:srgbClr val="FFFFFF"/>
                </a:solidFill>
                <a:latin typeface="Helvetica" charset="0"/>
              </a:rPr>
              <a:t>T</a:t>
            </a:r>
            <a:r>
              <a:rPr lang="en-US" altLang="en-US" sz="2000" baseline="-25000" dirty="0" err="1" smtClean="0">
                <a:solidFill>
                  <a:srgbClr val="FFFFFF"/>
                </a:solidFill>
                <a:latin typeface="Helvetica" charset="0"/>
              </a:rPr>
              <a:t>p</a:t>
            </a:r>
            <a:r>
              <a:rPr lang="ka-GE" altLang="en-US" sz="2000" dirty="0" smtClean="0">
                <a:solidFill>
                  <a:srgbClr val="FFFFFF"/>
                </a:solidFill>
                <a:latin typeface="Helvetica" charset="0"/>
              </a:rPr>
              <a:t>=0.8-2.4 გევ. </a:t>
            </a:r>
          </a:p>
          <a:p>
            <a:pPr marL="0" indent="0">
              <a:buClrTx/>
              <a:defRPr/>
            </a:pPr>
            <a:endParaRPr lang="ka-GE" altLang="en-US" sz="2000" dirty="0" smtClean="0">
              <a:solidFill>
                <a:srgbClr val="FFFFFF"/>
              </a:solidFill>
              <a:latin typeface="Helvetica" charset="0"/>
            </a:endParaRPr>
          </a:p>
          <a:p>
            <a:pPr>
              <a:buClrTx/>
              <a:buFontTx/>
              <a:buChar char="•"/>
              <a:defRPr/>
            </a:pPr>
            <a:r>
              <a:rPr lang="ka-GE" altLang="en-US" sz="2000" dirty="0" smtClean="0">
                <a:solidFill>
                  <a:srgbClr val="FFFFFF"/>
                </a:solidFill>
                <a:latin typeface="Helvetica" charset="0"/>
              </a:rPr>
              <a:t>გაზომილი იქნა ასევე მცირე კუთხეებზე </a:t>
            </a:r>
            <a:r>
              <a:rPr lang="en-US" altLang="en-US" sz="2000" dirty="0">
                <a:solidFill>
                  <a:srgbClr val="FFFFFF"/>
                </a:solidFill>
                <a:latin typeface="Helvetica" charset="0"/>
              </a:rPr>
              <a:t>pp-</a:t>
            </a:r>
            <a:r>
              <a:rPr lang="ka-GE" altLang="en-US" sz="2000" dirty="0">
                <a:solidFill>
                  <a:srgbClr val="FFFFFF"/>
                </a:solidFill>
                <a:latin typeface="Helvetica" charset="0"/>
              </a:rPr>
              <a:t>დრეკადი გაბნევის </a:t>
            </a:r>
            <a:r>
              <a:rPr lang="ka-GE" altLang="en-US" sz="2000" dirty="0" smtClean="0">
                <a:solidFill>
                  <a:srgbClr val="FFFFFF"/>
                </a:solidFill>
                <a:latin typeface="Helvetica" charset="0"/>
              </a:rPr>
              <a:t>დიფერეციალური კვეთა </a:t>
            </a:r>
            <a:r>
              <a:rPr lang="ka-GE" altLang="en-US" sz="2000" dirty="0">
                <a:solidFill>
                  <a:srgbClr val="FFFFFF"/>
                </a:solidFill>
                <a:latin typeface="Helvetica" charset="0"/>
              </a:rPr>
              <a:t>ენერგიის ინტერვალში </a:t>
            </a:r>
            <a:r>
              <a:rPr lang="en-US" altLang="en-US" sz="2000" dirty="0" err="1">
                <a:solidFill>
                  <a:srgbClr val="FFFFFF"/>
                </a:solidFill>
                <a:latin typeface="Helvetica" charset="0"/>
              </a:rPr>
              <a:t>T</a:t>
            </a:r>
            <a:r>
              <a:rPr lang="en-US" altLang="en-US" sz="2000" baseline="-25000" dirty="0" err="1">
                <a:solidFill>
                  <a:srgbClr val="FFFFFF"/>
                </a:solidFill>
                <a:latin typeface="Helvetica" charset="0"/>
              </a:rPr>
              <a:t>p</a:t>
            </a:r>
            <a:r>
              <a:rPr lang="ka-GE" altLang="en-US" sz="2000" dirty="0" smtClean="0">
                <a:solidFill>
                  <a:srgbClr val="FFFFFF"/>
                </a:solidFill>
                <a:latin typeface="Helvetica" charset="0"/>
              </a:rPr>
              <a:t>=1.0-2.8 </a:t>
            </a:r>
            <a:r>
              <a:rPr lang="ka-GE" altLang="en-US" sz="2000" dirty="0">
                <a:solidFill>
                  <a:srgbClr val="FFFFFF"/>
                </a:solidFill>
                <a:latin typeface="Helvetica" charset="0"/>
              </a:rPr>
              <a:t>გევ. </a:t>
            </a:r>
            <a:endParaRPr lang="ka-GE" altLang="en-US" sz="2000" dirty="0" smtClean="0">
              <a:solidFill>
                <a:srgbClr val="FFFFFF"/>
              </a:solidFill>
              <a:latin typeface="Helvetica" charset="0"/>
            </a:endParaRPr>
          </a:p>
          <a:p>
            <a:pPr>
              <a:buClrTx/>
              <a:buFontTx/>
              <a:buChar char="•"/>
              <a:defRPr/>
            </a:pPr>
            <a:endParaRPr lang="ka-GE" altLang="en-US" sz="2000" dirty="0">
              <a:solidFill>
                <a:srgbClr val="FFFFFF"/>
              </a:solidFill>
              <a:latin typeface="Helvetica" charset="0"/>
            </a:endParaRPr>
          </a:p>
          <a:p>
            <a:pPr>
              <a:buClrTx/>
              <a:buFontTx/>
              <a:buChar char="•"/>
              <a:defRPr/>
            </a:pPr>
            <a:r>
              <a:rPr lang="ka-GE" altLang="en-US" sz="2000" dirty="0" smtClean="0">
                <a:solidFill>
                  <a:srgbClr val="FFFFFF"/>
                </a:solidFill>
                <a:latin typeface="Helvetica" charset="0"/>
              </a:rPr>
              <a:t>ახალი მონაცემებით ჩატარდა პარციალურ-ტალღური ანალიზი. მაღალ ენერგიებზე თანხვედრა გაუმჯობესდა 2007 წლის ანალიზთან (</a:t>
            </a:r>
            <a:r>
              <a:rPr lang="en-US" altLang="en-US" sz="2000" dirty="0" smtClean="0">
                <a:solidFill>
                  <a:srgbClr val="FFFFFF"/>
                </a:solidFill>
                <a:latin typeface="Helvetica" charset="0"/>
              </a:rPr>
              <a:t>SP07</a:t>
            </a:r>
            <a:r>
              <a:rPr lang="ka-GE" altLang="en-US" sz="2000" dirty="0" smtClean="0">
                <a:solidFill>
                  <a:srgbClr val="FFFFFF"/>
                </a:solidFill>
                <a:latin typeface="Helvetica" charset="0"/>
              </a:rPr>
              <a:t>) შედარებით. </a:t>
            </a:r>
            <a:endParaRPr lang="en-US" altLang="en-US" sz="2000" dirty="0" smtClean="0">
              <a:solidFill>
                <a:srgbClr val="FFFFFF"/>
              </a:solidFill>
              <a:latin typeface="Helvetica" charset="0"/>
            </a:endParaRPr>
          </a:p>
          <a:p>
            <a:pPr marL="0" indent="0">
              <a:buClrTx/>
              <a:defRPr/>
            </a:pPr>
            <a:endParaRPr lang="en-US" altLang="en-US" sz="2000" dirty="0" smtClean="0">
              <a:solidFill>
                <a:srgbClr val="FFFFFF"/>
              </a:solidFill>
              <a:latin typeface="Helvetica" charset="0"/>
            </a:endParaRPr>
          </a:p>
          <a:p>
            <a:pPr>
              <a:buClrTx/>
              <a:buFontTx/>
              <a:buChar char="•"/>
              <a:defRPr/>
            </a:pPr>
            <a:r>
              <a:rPr lang="ka-GE" altLang="en-US" sz="2000" dirty="0" smtClean="0">
                <a:solidFill>
                  <a:srgbClr val="FFFFFF"/>
                </a:solidFill>
                <a:latin typeface="Helvetica" charset="0"/>
              </a:rPr>
              <a:t>გაზომილი იქნა ვექტორული (დრეკადი </a:t>
            </a:r>
            <a:r>
              <a:rPr lang="en-US" altLang="en-US" sz="2000" dirty="0" smtClean="0">
                <a:solidFill>
                  <a:srgbClr val="FFFFFF"/>
                </a:solidFill>
                <a:latin typeface="Helvetica" charset="0"/>
              </a:rPr>
              <a:t>pp</a:t>
            </a:r>
            <a:r>
              <a:rPr lang="ka-GE" altLang="en-US" sz="2000" dirty="0" smtClean="0">
                <a:solidFill>
                  <a:srgbClr val="FFFFFF"/>
                </a:solidFill>
                <a:latin typeface="Helvetica" charset="0"/>
              </a:rPr>
              <a:t>) და ტენზორული </a:t>
            </a:r>
            <a:r>
              <a:rPr lang="en-US" altLang="en-US" sz="2000" dirty="0" smtClean="0">
                <a:solidFill>
                  <a:srgbClr val="FFFFFF"/>
                </a:solidFill>
                <a:latin typeface="Helvetica" charset="0"/>
              </a:rPr>
              <a:t>(</a:t>
            </a:r>
            <a:r>
              <a:rPr lang="en-US" altLang="en-US" sz="2000" dirty="0" err="1" smtClean="0">
                <a:solidFill>
                  <a:srgbClr val="FFFFFF"/>
                </a:solidFill>
                <a:latin typeface="Helvetica" charset="0"/>
              </a:rPr>
              <a:t>pd</a:t>
            </a:r>
            <a:r>
              <a:rPr lang="en-US" altLang="en-US" sz="2000" dirty="0" err="1" smtClean="0">
                <a:solidFill>
                  <a:srgbClr val="FFFFFF"/>
                </a:solidFill>
                <a:latin typeface="Helvetica" charset="0"/>
                <a:sym typeface="Wingdings" panose="05000000000000000000" pitchFamily="2" charset="2"/>
              </a:rPr>
              <a:t>ppn</a:t>
            </a:r>
            <a:r>
              <a:rPr lang="en-US" altLang="en-US" sz="2000" dirty="0" smtClean="0">
                <a:solidFill>
                  <a:srgbClr val="FFFFFF"/>
                </a:solidFill>
                <a:latin typeface="Helvetica" charset="0"/>
              </a:rPr>
              <a:t>) </a:t>
            </a:r>
            <a:r>
              <a:rPr lang="ka-GE" altLang="en-US" sz="2000" dirty="0" smtClean="0">
                <a:solidFill>
                  <a:srgbClr val="FFFFFF"/>
                </a:solidFill>
                <a:latin typeface="Helvetica" charset="0"/>
              </a:rPr>
              <a:t>ანალიზირების უნარები, ასევე სპინური კორელაციის კოეფიციენტები </a:t>
            </a:r>
            <a:r>
              <a:rPr lang="en-US" altLang="en-US" sz="2000" dirty="0" smtClean="0">
                <a:solidFill>
                  <a:srgbClr val="FFFFFF"/>
                </a:solidFill>
                <a:latin typeface="Helvetica" charset="0"/>
              </a:rPr>
              <a:t>np </a:t>
            </a:r>
            <a:r>
              <a:rPr lang="ka-GE" altLang="en-US" sz="2000" dirty="0" smtClean="0">
                <a:solidFill>
                  <a:srgbClr val="FFFFFF"/>
                </a:solidFill>
                <a:latin typeface="Helvetica" charset="0"/>
              </a:rPr>
              <a:t>კვაზიდრეკადი პროცესებისთვის. </a:t>
            </a:r>
          </a:p>
          <a:p>
            <a:pPr marL="0" indent="0">
              <a:buClrTx/>
              <a:defRPr/>
            </a:pPr>
            <a:r>
              <a:rPr lang="en-GB" altLang="en-US" sz="2000" dirty="0" smtClean="0">
                <a:solidFill>
                  <a:schemeClr val="bg1"/>
                </a:solidFill>
                <a:latin typeface="Helvetica" charset="0"/>
              </a:rPr>
              <a:t> </a:t>
            </a:r>
            <a:endParaRPr lang="en-US" altLang="en-US" sz="2000" dirty="0" smtClean="0">
              <a:solidFill>
                <a:srgbClr val="FFFFFF"/>
              </a:solidFill>
              <a:latin typeface="Helvetica" charset="0"/>
            </a:endParaRPr>
          </a:p>
          <a:p>
            <a:pPr marL="0" indent="0">
              <a:buClrTx/>
              <a:defRPr/>
            </a:pPr>
            <a:endParaRPr lang="en-US" altLang="en-US" sz="2000" dirty="0" smtClean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pic>
        <p:nvPicPr>
          <p:cNvPr id="32775" name="Picture 1" descr="Screenshot 2014-01-28 11.07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6" name="Object 1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4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altLang="en-US" dirty="0" smtClean="0"/>
              <a:t>ბოლო სლაიდი</a:t>
            </a:r>
            <a:endParaRPr lang="en-US" alt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5288" y="1268760"/>
            <a:ext cx="8569325" cy="5184576"/>
          </a:xfrm>
          <a:solidFill>
            <a:schemeClr val="tx2"/>
          </a:solidFill>
        </p:spPr>
        <p:txBody>
          <a:bodyPr/>
          <a:lstStyle/>
          <a:p>
            <a:pPr marL="0" indent="0">
              <a:buClrTx/>
              <a:defRPr/>
            </a:pPr>
            <a:endParaRPr lang="ka-GE" altLang="en-US" sz="2000" dirty="0">
              <a:solidFill>
                <a:srgbClr val="FFFFFF"/>
              </a:solidFill>
              <a:latin typeface="Helvetica" charset="0"/>
            </a:endParaRPr>
          </a:p>
          <a:p>
            <a:pPr marL="0" indent="0" algn="ctr">
              <a:buClrTx/>
              <a:defRPr/>
            </a:pPr>
            <a:endParaRPr lang="ka-GE" altLang="en-US" sz="2000" dirty="0" smtClean="0">
              <a:solidFill>
                <a:srgbClr val="FFFFFF"/>
              </a:solidFill>
              <a:latin typeface="Helvetica" charset="0"/>
            </a:endParaRPr>
          </a:p>
          <a:p>
            <a:pPr marL="0" indent="0" algn="ctr">
              <a:buClrTx/>
              <a:defRPr/>
            </a:pPr>
            <a:endParaRPr lang="ka-GE" altLang="en-US" sz="2000" dirty="0" smtClean="0">
              <a:solidFill>
                <a:srgbClr val="FFFFFF"/>
              </a:solidFill>
              <a:latin typeface="Helvetica" charset="0"/>
            </a:endParaRPr>
          </a:p>
          <a:p>
            <a:pPr marL="0" indent="0" algn="ctr">
              <a:buClrTx/>
              <a:defRPr/>
            </a:pPr>
            <a:r>
              <a:rPr lang="ka-GE" altLang="en-US" sz="2800" dirty="0" smtClean="0">
                <a:solidFill>
                  <a:srgbClr val="FFFFFF"/>
                </a:solidFill>
                <a:latin typeface="Helvetica" charset="0"/>
              </a:rPr>
              <a:t>მადლობა კონფერენციის ორგანიზატორებს!</a:t>
            </a:r>
          </a:p>
          <a:p>
            <a:pPr marL="0" indent="0" algn="ctr">
              <a:buClrTx/>
              <a:defRPr/>
            </a:pPr>
            <a:endParaRPr lang="ka-GE" altLang="en-US" sz="2800" dirty="0">
              <a:solidFill>
                <a:srgbClr val="FFFFFF"/>
              </a:solidFill>
              <a:latin typeface="Helvetica" charset="0"/>
            </a:endParaRPr>
          </a:p>
          <a:p>
            <a:pPr marL="0" indent="0" algn="ctr">
              <a:buClrTx/>
              <a:defRPr/>
            </a:pPr>
            <a:endParaRPr lang="ka-GE" altLang="en-US" sz="2800" dirty="0">
              <a:solidFill>
                <a:srgbClr val="FFFFFF"/>
              </a:solidFill>
              <a:latin typeface="Helvetica" charset="0"/>
            </a:endParaRPr>
          </a:p>
          <a:p>
            <a:pPr marL="0" indent="0" algn="ctr">
              <a:buClrTx/>
              <a:defRPr/>
            </a:pPr>
            <a:r>
              <a:rPr lang="ka-GE" altLang="en-US" sz="2800" dirty="0" smtClean="0">
                <a:solidFill>
                  <a:srgbClr val="FFFFFF"/>
                </a:solidFill>
                <a:latin typeface="Helvetica" charset="0"/>
              </a:rPr>
              <a:t>  გმადლობთ ყურადღებისათვის!</a:t>
            </a:r>
            <a:endParaRPr lang="en-US" altLang="en-US" sz="2800" dirty="0" smtClean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pic>
        <p:nvPicPr>
          <p:cNvPr id="32775" name="Picture 1" descr="Screenshot 2014-01-28 11.07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6" name="Object 1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4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501" y="365128"/>
            <a:ext cx="8121650" cy="674321"/>
          </a:xfrm>
        </p:spPr>
        <p:txBody>
          <a:bodyPr>
            <a:normAutofit/>
          </a:bodyPr>
          <a:lstStyle/>
          <a:p>
            <a:pPr algn="ctr"/>
            <a:r>
              <a:rPr lang="ka-GE" sz="2000" b="1" dirty="0" smtClean="0">
                <a:solidFill>
                  <a:srgbClr val="FF0000"/>
                </a:solidFill>
              </a:rPr>
              <a:t>პარციალურ-ტალღური ანალიზი (</a:t>
            </a:r>
            <a:r>
              <a:rPr lang="en-US" sz="2000" b="1" dirty="0" smtClean="0">
                <a:solidFill>
                  <a:srgbClr val="FF0000"/>
                </a:solidFill>
              </a:rPr>
              <a:t>PSA/</a:t>
            </a:r>
            <a:r>
              <a:rPr lang="en-GB" sz="2000" b="1" dirty="0" smtClean="0">
                <a:solidFill>
                  <a:srgbClr val="FF0000"/>
                </a:solidFill>
              </a:rPr>
              <a:t>PWA</a:t>
            </a:r>
            <a:r>
              <a:rPr lang="ka-GE" sz="2000" b="1" dirty="0" smtClean="0">
                <a:solidFill>
                  <a:srgbClr val="FF0000"/>
                </a:solidFill>
              </a:rPr>
              <a:t>)</a:t>
            </a:r>
            <a:endParaRPr lang="ka-GE" sz="2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4200" y="953104"/>
            <a:ext cx="8134350" cy="5644248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rgbClr val="FF0000"/>
                </a:solidFill>
                <a:latin typeface="djgr8a10"/>
              </a:rPr>
              <a:t>ნუკლონ-ნუკლონური</a:t>
            </a:r>
            <a:r>
              <a:rPr lang="ka-GE" sz="1600" dirty="0">
                <a:solidFill>
                  <a:prstClr val="black"/>
                </a:solidFill>
                <a:latin typeface="djgr8a10"/>
              </a:rPr>
              <a:t> ურთიერთქმედების დამზერადი</a:t>
            </a:r>
            <a:r>
              <a:rPr lang="en-US" sz="1600" dirty="0">
                <a:solidFill>
                  <a:prstClr val="black"/>
                </a:solidFill>
                <a:latin typeface="djgr8a10"/>
              </a:rPr>
              <a:t> </a:t>
            </a:r>
            <a:r>
              <a:rPr lang="ka-GE" sz="1600" dirty="0">
                <a:solidFill>
                  <a:prstClr val="black"/>
                </a:solidFill>
                <a:latin typeface="djgr8a10"/>
              </a:rPr>
              <a:t>სიდიდეების ინტერპრეტაციისთვის ძირითადად გამოიყენება ექსპერიმენტული</a:t>
            </a:r>
            <a:r>
              <a:rPr lang="en-US" sz="1600" dirty="0">
                <a:solidFill>
                  <a:prstClr val="black"/>
                </a:solidFill>
                <a:latin typeface="djgr8a10"/>
              </a:rPr>
              <a:t> </a:t>
            </a:r>
            <a:r>
              <a:rPr lang="ka-GE" sz="1600" dirty="0">
                <a:solidFill>
                  <a:prstClr val="black"/>
                </a:solidFill>
                <a:latin typeface="djgr8a10"/>
              </a:rPr>
              <a:t>მონაცემების </a:t>
            </a:r>
            <a:r>
              <a:rPr lang="ka-GE" sz="1600" dirty="0">
                <a:solidFill>
                  <a:srgbClr val="FF0000"/>
                </a:solidFill>
                <a:latin typeface="djgr8a10"/>
              </a:rPr>
              <a:t>ფაზური ანალიზი</a:t>
            </a:r>
            <a:r>
              <a:rPr lang="ka-GE" sz="1600" dirty="0">
                <a:solidFill>
                  <a:prstClr val="black"/>
                </a:solidFill>
                <a:latin typeface="djgr8a10"/>
              </a:rPr>
              <a:t>. </a:t>
            </a:r>
            <a:r>
              <a:rPr lang="ka-GE" sz="1600" dirty="0">
                <a:solidFill>
                  <a:prstClr val="black"/>
                </a:solidFill>
              </a:rPr>
              <a:t>გაბნევის კვეთა გაბნევის ამპლიტუდით </a:t>
            </a:r>
            <a:r>
              <a:rPr lang="ka-GE" sz="1600" dirty="0" smtClean="0">
                <a:solidFill>
                  <a:prstClr val="black"/>
                </a:solidFill>
              </a:rPr>
              <a:t>ახლოქმედი ძალებისათვის ასეთი კრებადი მწკრივით შეიძლება გამოვსახოთ</a:t>
            </a:r>
            <a:r>
              <a:rPr lang="en-GB" sz="1600" dirty="0" smtClean="0">
                <a:solidFill>
                  <a:prstClr val="black"/>
                </a:solidFill>
              </a:rPr>
              <a:t>:</a:t>
            </a:r>
            <a:endParaRPr lang="ka-GE" sz="16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en-GB" sz="1600" dirty="0" smtClean="0">
                <a:solidFill>
                  <a:prstClr val="black"/>
                </a:solidFill>
              </a:rPr>
              <a:t>                                                                              ,</a:t>
            </a:r>
            <a:r>
              <a:rPr lang="ka-GE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ka-GE" sz="1600" dirty="0" smtClean="0">
                <a:solidFill>
                  <a:prstClr val="black"/>
                </a:solidFill>
              </a:rPr>
              <a:t>აქ  </a:t>
            </a:r>
            <a:r>
              <a:rPr lang="el-GR" sz="1600" dirty="0">
                <a:solidFill>
                  <a:prstClr val="black"/>
                </a:solidFill>
                <a:latin typeface="Times New Roman"/>
                <a:cs typeface="Times New Roman"/>
              </a:rPr>
              <a:t>δ</a:t>
            </a:r>
            <a:r>
              <a:rPr lang="en-GB" sz="1600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lang="ka-GE" sz="16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ka-GE" sz="1600" dirty="0">
                <a:solidFill>
                  <a:prstClr val="black"/>
                </a:solidFill>
              </a:rPr>
              <a:t>გაბნევის ფაზის </a:t>
            </a:r>
            <a:r>
              <a:rPr lang="ka-GE" sz="1600" dirty="0" smtClean="0">
                <a:solidFill>
                  <a:prstClr val="black"/>
                </a:solidFill>
              </a:rPr>
              <a:t>წანაცვლებაა</a:t>
            </a:r>
            <a:r>
              <a:rPr lang="en-GB" sz="1600" dirty="0" smtClean="0">
                <a:solidFill>
                  <a:prstClr val="black"/>
                </a:solidFill>
              </a:rPr>
              <a:t>.</a:t>
            </a:r>
            <a:endParaRPr lang="en-GB" sz="1600" b="1" dirty="0" smtClean="0">
              <a:solidFill>
                <a:prstClr val="black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ka-GE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cattering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nalysis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nteractive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ial-in</a:t>
            </a:r>
            <a:r>
              <a:rPr lang="ka-GE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a-GE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1600" b="1" dirty="0" smtClean="0">
                <a:solidFill>
                  <a:prstClr val="black"/>
                </a:solidFill>
                <a:latin typeface="djgr8a10"/>
              </a:rPr>
              <a:t>იყენებს</a:t>
            </a:r>
            <a:r>
              <a:rPr lang="en-US" sz="1600" b="1" dirty="0" smtClean="0">
                <a:solidFill>
                  <a:prstClr val="black"/>
                </a:solidFill>
                <a:latin typeface="djgr8a10"/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  <a:latin typeface="CMMI12"/>
              </a:rPr>
              <a:t>NN </a:t>
            </a:r>
            <a:r>
              <a:rPr lang="ka-GE" sz="1600" dirty="0" smtClean="0">
                <a:solidFill>
                  <a:prstClr val="black"/>
                </a:solidFill>
                <a:latin typeface="djgr8a10"/>
              </a:rPr>
              <a:t>დრეკადი გაბნევის </a:t>
            </a:r>
            <a:r>
              <a:rPr lang="ka-GE" sz="1600" dirty="0" smtClean="0">
                <a:solidFill>
                  <a:srgbClr val="FF0000"/>
                </a:solidFill>
                <a:latin typeface="djgr8a10"/>
              </a:rPr>
              <a:t>ექსპერიმენტულ მონაცემებს</a:t>
            </a:r>
            <a:r>
              <a:rPr lang="ka-GE" sz="1600" dirty="0" smtClean="0">
                <a:solidFill>
                  <a:prstClr val="black"/>
                </a:solidFill>
                <a:latin typeface="djgr8a10"/>
              </a:rPr>
              <a:t> ფაზური ანალიზისათვის</a:t>
            </a:r>
            <a:r>
              <a:rPr lang="en-US" sz="1600" dirty="0" smtClean="0">
                <a:solidFill>
                  <a:prstClr val="black"/>
                </a:solidFill>
                <a:latin typeface="djgr8a10"/>
              </a:rPr>
              <a:t> </a:t>
            </a:r>
            <a:r>
              <a:rPr lang="ka-GE" sz="1600" dirty="0" smtClean="0">
                <a:solidFill>
                  <a:prstClr val="black"/>
                </a:solidFill>
                <a:latin typeface="djgr8a10"/>
              </a:rPr>
              <a:t>გარკვეულ ორბიტალური მომენტის მნიშვნელობამდე </a:t>
            </a:r>
            <a:r>
              <a:rPr lang="en-US" sz="1600" i="1" dirty="0" err="1" smtClean="0">
                <a:solidFill>
                  <a:srgbClr val="FF0000"/>
                </a:solidFill>
                <a:latin typeface="CMMI12"/>
              </a:rPr>
              <a:t>L</a:t>
            </a:r>
            <a:r>
              <a:rPr lang="en-US" sz="1600" dirty="0" err="1" smtClean="0">
                <a:solidFill>
                  <a:srgbClr val="FF0000"/>
                </a:solidFill>
                <a:latin typeface="djgr8a10"/>
              </a:rPr>
              <a:t>max</a:t>
            </a:r>
            <a:r>
              <a:rPr lang="en-US" sz="1600" dirty="0" smtClean="0">
                <a:solidFill>
                  <a:srgbClr val="FF0000"/>
                </a:solidFill>
                <a:latin typeface="djgr8a10"/>
              </a:rPr>
              <a:t> </a:t>
            </a:r>
            <a:r>
              <a:rPr lang="ka-GE" sz="1600" dirty="0" smtClean="0">
                <a:solidFill>
                  <a:prstClr val="black"/>
                </a:solidFill>
                <a:latin typeface="djgr8a10"/>
              </a:rPr>
              <a:t>და გარკვეული</a:t>
            </a:r>
            <a:r>
              <a:rPr lang="en-US" sz="1600" dirty="0" smtClean="0">
                <a:solidFill>
                  <a:prstClr val="black"/>
                </a:solidFill>
                <a:latin typeface="djgr8a10"/>
              </a:rPr>
              <a:t> </a:t>
            </a:r>
            <a:r>
              <a:rPr lang="ka-GE" sz="1600" dirty="0" smtClean="0">
                <a:solidFill>
                  <a:srgbClr val="FF0000"/>
                </a:solidFill>
                <a:latin typeface="djgr8a10"/>
              </a:rPr>
              <a:t>თეორიულ მოდელის საშუალებით ექსტრაპოლაციას </a:t>
            </a:r>
            <a:r>
              <a:rPr lang="ka-GE" sz="1600" dirty="0" smtClean="0">
                <a:solidFill>
                  <a:prstClr val="black"/>
                </a:solidFill>
                <a:latin typeface="djgr8a10"/>
              </a:rPr>
              <a:t>ახდენს უფრო მაღალი</a:t>
            </a:r>
            <a:r>
              <a:rPr lang="en-US" sz="1600" dirty="0" smtClean="0">
                <a:solidFill>
                  <a:prstClr val="black"/>
                </a:solidFill>
                <a:latin typeface="djgr8a10"/>
              </a:rPr>
              <a:t> </a:t>
            </a:r>
            <a:r>
              <a:rPr lang="ka-GE" sz="1600" dirty="0" smtClean="0">
                <a:solidFill>
                  <a:prstClr val="black"/>
                </a:solidFill>
                <a:latin typeface="djgr8a10"/>
              </a:rPr>
              <a:t>მომენტებისათვის. </a:t>
            </a:r>
            <a:r>
              <a:rPr lang="en-US" sz="1600" i="1" dirty="0" err="1" smtClean="0">
                <a:solidFill>
                  <a:prstClr val="black"/>
                </a:solidFill>
                <a:latin typeface="CMMI12"/>
              </a:rPr>
              <a:t>L</a:t>
            </a:r>
            <a:r>
              <a:rPr lang="en-US" sz="1600" dirty="0" err="1" smtClean="0">
                <a:solidFill>
                  <a:prstClr val="black"/>
                </a:solidFill>
                <a:latin typeface="djgr8a10"/>
              </a:rPr>
              <a:t>max</a:t>
            </a:r>
            <a:r>
              <a:rPr lang="en-US" sz="1600" dirty="0" smtClean="0">
                <a:solidFill>
                  <a:prstClr val="black"/>
                </a:solidFill>
                <a:latin typeface="djgr8a10"/>
              </a:rPr>
              <a:t>-</a:t>
            </a:r>
            <a:r>
              <a:rPr lang="ka-GE" sz="1600" dirty="0" smtClean="0">
                <a:solidFill>
                  <a:prstClr val="black"/>
                </a:solidFill>
                <a:latin typeface="djgr8a10"/>
              </a:rPr>
              <a:t>ის გაზრდა შესაძლებელია უფრო ზუსტი ექსპერიმენტული მონაცემების მიღებით მაღალ ენერგიებზე.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ka-GE" sz="1600" dirty="0" smtClean="0">
                <a:solidFill>
                  <a:prstClr val="black"/>
                </a:solidFill>
              </a:rPr>
              <a:t> </a:t>
            </a:r>
            <a:r>
              <a:rPr lang="ka-GE" sz="1600" dirty="0">
                <a:solidFill>
                  <a:prstClr val="black"/>
                </a:solidFill>
                <a:latin typeface="djgr8a10"/>
              </a:rPr>
              <a:t>იმის გათვალისწინებით,</a:t>
            </a:r>
            <a:r>
              <a:rPr lang="en-US" sz="1600" dirty="0">
                <a:solidFill>
                  <a:prstClr val="black"/>
                </a:solidFill>
                <a:latin typeface="djgr8a10"/>
              </a:rPr>
              <a:t> </a:t>
            </a:r>
            <a:r>
              <a:rPr lang="ka-GE" sz="1600" dirty="0">
                <a:solidFill>
                  <a:prstClr val="black"/>
                </a:solidFill>
                <a:latin typeface="djgr8a10"/>
              </a:rPr>
              <a:t>რომ ფაზური წანაცვლებები </a:t>
            </a:r>
            <a:r>
              <a:rPr lang="ka-GE" sz="1600" dirty="0">
                <a:solidFill>
                  <a:srgbClr val="FF0000"/>
                </a:solidFill>
                <a:latin typeface="djgr8a10"/>
              </a:rPr>
              <a:t>მონოტონურად იცვლება </a:t>
            </a:r>
            <a:r>
              <a:rPr lang="ka-GE" sz="1600" dirty="0">
                <a:solidFill>
                  <a:prstClr val="black"/>
                </a:solidFill>
                <a:latin typeface="djgr8a10"/>
              </a:rPr>
              <a:t>ნაკადის </a:t>
            </a:r>
            <a:r>
              <a:rPr lang="ka-GE" sz="1600" dirty="0">
                <a:solidFill>
                  <a:srgbClr val="FF0000"/>
                </a:solidFill>
                <a:latin typeface="djgr8a10"/>
              </a:rPr>
              <a:t>ენერგიის</a:t>
            </a:r>
            <a:r>
              <a:rPr lang="en-US" sz="1600" dirty="0">
                <a:solidFill>
                  <a:srgbClr val="FF0000"/>
                </a:solidFill>
                <a:latin typeface="djgr8a10"/>
              </a:rPr>
              <a:t> </a:t>
            </a:r>
            <a:r>
              <a:rPr lang="ka-GE" sz="1600" dirty="0">
                <a:solidFill>
                  <a:srgbClr val="FF0000"/>
                </a:solidFill>
                <a:latin typeface="djgr8a10"/>
              </a:rPr>
              <a:t>ცვლილებასთან ერთად</a:t>
            </a:r>
            <a:r>
              <a:rPr lang="ka-GE" sz="1600" dirty="0">
                <a:solidFill>
                  <a:prstClr val="black"/>
                </a:solidFill>
                <a:latin typeface="djgr8a10"/>
              </a:rPr>
              <a:t>, დამზერადი სიდიდეების მნიშვნელობების წინასწარმეტყველება შესაძლებელი ხდება იმ ენერგიებზეც კი, სადაც </a:t>
            </a:r>
            <a:r>
              <a:rPr lang="ka-GE" sz="1600" dirty="0">
                <a:solidFill>
                  <a:srgbClr val="FF0000"/>
                </a:solidFill>
                <a:latin typeface="djgr8a10"/>
              </a:rPr>
              <a:t>საერთოდ არ არსებობს</a:t>
            </a:r>
            <a:r>
              <a:rPr lang="en-US" sz="1600" dirty="0">
                <a:solidFill>
                  <a:srgbClr val="FF0000"/>
                </a:solidFill>
                <a:latin typeface="djgr8a10"/>
              </a:rPr>
              <a:t> </a:t>
            </a:r>
            <a:r>
              <a:rPr lang="ka-GE" sz="1600" dirty="0">
                <a:solidFill>
                  <a:srgbClr val="FF0000"/>
                </a:solidFill>
                <a:latin typeface="djgr8a10"/>
              </a:rPr>
              <a:t>ექსპერიმენტული </a:t>
            </a:r>
            <a:r>
              <a:rPr lang="ka-GE" sz="1600" dirty="0" smtClean="0">
                <a:solidFill>
                  <a:srgbClr val="FF0000"/>
                </a:solidFill>
                <a:latin typeface="djgr8a10"/>
              </a:rPr>
              <a:t>გაზომვები. </a:t>
            </a:r>
            <a:endParaRPr lang="ka-GE" sz="1600" dirty="0" smtClean="0">
              <a:solidFill>
                <a:prstClr val="black"/>
              </a:solidFill>
              <a:latin typeface="djgr8a1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ka-GE" sz="1600" dirty="0" smtClean="0"/>
              <a:t>იმპულსურ მიახლოებას უწოდებენ დამცემი ნაწილაკის გაბნევას ნუკლონთა ბმულ სამიზნეზე, როდესაც </a:t>
            </a:r>
            <a:r>
              <a:rPr lang="ka-GE" sz="1600" dirty="0"/>
              <a:t>სამიზნის </a:t>
            </a:r>
            <a:r>
              <a:rPr lang="ka-GE" sz="1600" dirty="0" smtClean="0"/>
              <a:t> ნაწილაკთა ბმის ენერგია უგულებელყოფილია და საბოლოო მდგომარეობა განიხილება როგორც დამოუკიდებელ ნუკლონებზე გაბნევის სუპერპოზიცია. </a:t>
            </a:r>
            <a:endParaRPr lang="ka-GE" altLang="en-US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82645"/>
            <a:ext cx="4023360" cy="6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9" name="Text Box 5"/>
          <p:cNvSpPr txBox="1">
            <a:spLocks noChangeArrowheads="1"/>
          </p:cNvSpPr>
          <p:nvPr/>
        </p:nvSpPr>
        <p:spPr bwMode="auto">
          <a:xfrm>
            <a:off x="76200" y="2286000"/>
            <a:ext cx="8607425" cy="1328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  <a:sym typeface="Symbol" pitchFamily="18" charset="2"/>
              </a:rPr>
              <a:t></a:t>
            </a:r>
            <a:r>
              <a:rPr lang="en-GB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  <a:sym typeface="Symbol" pitchFamily="18" charset="2"/>
              </a:rPr>
              <a:t> - spinze damoukidebeli, </a:t>
            </a:r>
            <a:r>
              <a:rPr lang="en-GB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  <a:sym typeface="Symbol" pitchFamily="18" charset="2"/>
              </a:rPr>
              <a:t> </a:t>
            </a:r>
            <a:r>
              <a:rPr lang="en-GB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  <a:sym typeface="Symbol" pitchFamily="18" charset="2"/>
              </a:rPr>
              <a:t>- spin-orbitaluri, </a:t>
            </a:r>
            <a:r>
              <a:rPr lang="en-GB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  <a:sym typeface="Symbol" pitchFamily="18" charset="2"/>
              </a:rPr>
              <a:t></a:t>
            </a:r>
            <a:r>
              <a:rPr lang="en-GB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  <a:sym typeface="Symbol" pitchFamily="18" charset="2"/>
              </a:rPr>
              <a:t>, </a:t>
            </a:r>
            <a:r>
              <a:rPr lang="en-GB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  <a:sym typeface="Symbol" pitchFamily="18" charset="2"/>
              </a:rPr>
              <a:t></a:t>
            </a:r>
            <a:r>
              <a:rPr lang="en-GB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  <a:sym typeface="Symbol" pitchFamily="18" charset="2"/>
              </a:rPr>
              <a:t> da </a:t>
            </a:r>
            <a:r>
              <a:rPr lang="en-GB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  <a:sym typeface="Symbol" pitchFamily="18" charset="2"/>
              </a:rPr>
              <a:t></a:t>
            </a:r>
            <a:r>
              <a:rPr lang="en-GB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  <a:sym typeface="Symbol" pitchFamily="18" charset="2"/>
              </a:rPr>
              <a:t> spin-spinuri amplitudebia</a:t>
            </a:r>
            <a:endParaRPr lang="en-GB" altLang="en-US" sz="1800" b="1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eikari" pitchFamily="34" charset="0"/>
              <a:ea typeface="+mn-ea"/>
              <a:cs typeface="Arial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GB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n, l, m </a:t>
            </a:r>
            <a:r>
              <a:rPr lang="en-GB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</a:rPr>
              <a:t>bazisuri veqtorebi m.c. sistemaSi ganmartebulia </a:t>
            </a:r>
            <a:r>
              <a:rPr lang="en-GB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p </a:t>
            </a:r>
            <a:r>
              <a:rPr lang="en-GB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</a:rPr>
              <a:t>da </a:t>
            </a:r>
            <a:r>
              <a:rPr lang="en-GB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p’</a:t>
            </a:r>
            <a:r>
              <a:rPr lang="en-GB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</a:rPr>
              <a:t> impulsebiT</a:t>
            </a:r>
            <a:r>
              <a:rPr lang="en-GB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:</a:t>
            </a:r>
            <a:endParaRPr lang="en-US" altLang="en-US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563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50403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3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2089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6394" name="Rectangle 10"/>
          <p:cNvSpPr>
            <a:spLocks noChangeArrowheads="1"/>
          </p:cNvSpPr>
          <p:nvPr/>
        </p:nvSpPr>
        <p:spPr bwMode="auto">
          <a:xfrm>
            <a:off x="1763713" y="76200"/>
            <a:ext cx="5399087" cy="703263"/>
          </a:xfrm>
          <a:prstGeom prst="rect">
            <a:avLst/>
          </a:prstGeom>
          <a:solidFill>
            <a:srgbClr val="F4FD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2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lhety" pitchFamily="34" charset="0"/>
                <a:ea typeface="+mn-ea"/>
              </a:rPr>
              <a:t>gadamuxtva deitronze</a:t>
            </a:r>
            <a:endParaRPr lang="en-GB" altLang="en-US" sz="3200" b="1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olhety" pitchFamily="34" charset="0"/>
              <a:ea typeface="+mn-ea"/>
            </a:endParaRPr>
          </a:p>
        </p:txBody>
      </p:sp>
      <p:sp>
        <p:nvSpPr>
          <p:cNvPr id="656399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en-US" sz="32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656400" name="Rectangle 16"/>
          <p:cNvSpPr>
            <a:spLocks noChangeArrowheads="1"/>
          </p:cNvSpPr>
          <p:nvPr/>
        </p:nvSpPr>
        <p:spPr bwMode="auto">
          <a:xfrm>
            <a:off x="311150" y="4494213"/>
            <a:ext cx="8680450" cy="1830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sym typeface="Symbol" pitchFamily="18" charset="2"/>
              </a:rPr>
              <a:t>impulsur miaxloebaSi:</a:t>
            </a:r>
          </a:p>
          <a:p>
            <a:r>
              <a:rPr lang="pl-PL" altLang="en-US" sz="20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(d</a:t>
            </a:r>
            <a:r>
              <a:rPr lang="it-IT" altLang="en-US" sz="20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</a:t>
            </a:r>
            <a:r>
              <a:rPr lang="pl-PL" altLang="en-US" sz="20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/dt)</a:t>
            </a:r>
            <a:r>
              <a:rPr lang="en-US" altLang="en-US" sz="14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d</a:t>
            </a:r>
            <a:r>
              <a:rPr lang="pl-PL" altLang="en-US" sz="14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p</a:t>
            </a:r>
            <a:r>
              <a:rPr lang="it-IT" altLang="en-US" sz="14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(</a:t>
            </a:r>
            <a:r>
              <a:rPr lang="pl-PL" altLang="en-US" sz="14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p</a:t>
            </a:r>
            <a:r>
              <a:rPr lang="en-US" altLang="en-US" sz="14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p)</a:t>
            </a:r>
            <a:r>
              <a:rPr lang="pl-PL" altLang="en-US" sz="14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n</a:t>
            </a:r>
            <a:r>
              <a:rPr lang="en-US" altLang="en-US" sz="14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 </a:t>
            </a:r>
            <a:r>
              <a:rPr lang="pl-PL" altLang="en-US" sz="20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=I</a:t>
            </a:r>
            <a:r>
              <a:rPr lang="en-US" altLang="en-US" sz="14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dp</a:t>
            </a:r>
            <a:r>
              <a:rPr lang="pl-PL" altLang="en-US" sz="20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=</a:t>
            </a:r>
            <a:r>
              <a:rPr lang="en-US" altLang="en-US" sz="18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**2+ </a:t>
            </a:r>
            <a:r>
              <a:rPr lang="pl-PL" altLang="en-US" sz="20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</a:t>
            </a:r>
            <a:r>
              <a:rPr lang="en-US" altLang="en-US" sz="18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**2+ </a:t>
            </a:r>
            <a:r>
              <a:rPr lang="pl-PL" altLang="en-US" sz="20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</a:t>
            </a:r>
            <a:r>
              <a:rPr lang="en-US" altLang="en-US" sz="18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**2+</a:t>
            </a:r>
            <a:r>
              <a:rPr lang="pl-PL" altLang="en-US" sz="20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</a:t>
            </a:r>
            <a:r>
              <a:rPr lang="en-US" altLang="en-US" sz="18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**2</a:t>
            </a:r>
            <a:r>
              <a:rPr lang="en-US" altLang="en-US" sz="20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R</a:t>
            </a:r>
            <a:r>
              <a:rPr lang="en-US" altLang="en-US" sz="18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**2</a:t>
            </a:r>
            <a:endParaRPr lang="en-US" altLang="en-US" sz="2000" b="1" i="1" smtClean="0">
              <a:solidFill>
                <a:srgbClr val="1667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sym typeface="Symbol" pitchFamily="18" charset="2"/>
            </a:endParaRPr>
          </a:p>
          <a:p>
            <a:endParaRPr lang="en-US" altLang="en-US" sz="2000" b="1" i="1" smtClean="0">
              <a:solidFill>
                <a:srgbClr val="1667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sym typeface="Symbol" pitchFamily="18" charset="2"/>
            </a:endParaRPr>
          </a:p>
          <a:p>
            <a:r>
              <a:rPr lang="en-US" altLang="en-US" sz="18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R=S+(k,q/2)/S-(k,q/2)  </a:t>
            </a:r>
            <a:r>
              <a:rPr lang="en-US" altLang="en-US" sz="18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sym typeface="Symbol" pitchFamily="18" charset="2"/>
              </a:rPr>
              <a:t>aris </a:t>
            </a:r>
            <a:r>
              <a:rPr lang="en-US" altLang="en-US" sz="18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d(2p) </a:t>
            </a:r>
            <a:r>
              <a:rPr lang="en-US" altLang="en-US" sz="1800" b="1" i="1" smtClean="0">
                <a:solidFill>
                  <a:srgbClr val="1667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sym typeface="Symbol" pitchFamily="18" charset="2"/>
              </a:rPr>
              <a:t>gadasvlis formfaqtorebis Sefardeba, roca deitronis spinis proeqciaa =0; 1</a:t>
            </a:r>
            <a:endParaRPr lang="en-US" altLang="en-US" sz="1800" b="1" i="1" smtClean="0">
              <a:solidFill>
                <a:srgbClr val="1667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sym typeface="Symbol" pitchFamily="18" charset="2"/>
            </a:endParaRPr>
          </a:p>
          <a:p>
            <a:endParaRPr lang="it-IT" altLang="en-US" sz="1800" b="1" i="1" smtClean="0">
              <a:solidFill>
                <a:srgbClr val="1667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sym typeface="Symbol" pitchFamily="18" charset="2"/>
            </a:endParaRPr>
          </a:p>
        </p:txBody>
      </p:sp>
      <p:sp>
        <p:nvSpPr>
          <p:cNvPr id="656401" name="Text Box 17"/>
          <p:cNvSpPr txBox="1">
            <a:spLocks noChangeArrowheads="1"/>
          </p:cNvSpPr>
          <p:nvPr/>
        </p:nvSpPr>
        <p:spPr bwMode="auto">
          <a:xfrm>
            <a:off x="533400" y="1066800"/>
            <a:ext cx="51054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1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np</a:t>
            </a:r>
            <a:r>
              <a:rPr lang="ru-RU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 </a:t>
            </a:r>
            <a:r>
              <a:rPr lang="ru-RU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</a:rPr>
              <a:t>gadamuztvis amplituda m.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</a:rPr>
              <a:t>c.</a:t>
            </a:r>
            <a:r>
              <a:rPr lang="ru-RU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</a:rPr>
              <a:t> sistemaSi:</a:t>
            </a:r>
            <a:endParaRPr lang="ru-RU" altLang="en-US" sz="32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94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447516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9638"/>
            <a:ext cx="30241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228600" y="788988"/>
            <a:ext cx="3922713" cy="15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d→(pp)</a:t>
            </a:r>
            <a:r>
              <a:rPr lang="en-US" altLang="en-US" sz="14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1</a:t>
            </a:r>
            <a:r>
              <a:rPr lang="en-US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S</a:t>
            </a:r>
            <a:r>
              <a:rPr lang="en-US" altLang="en-US" sz="1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0</a:t>
            </a:r>
            <a:r>
              <a:rPr lang="en-US" alt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 </a:t>
            </a:r>
            <a:r>
              <a:rPr lang="en-GB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</a:rPr>
              <a:t>form-faqtorebis Sefardeba:</a:t>
            </a:r>
          </a:p>
          <a:p>
            <a:pPr>
              <a:spcBef>
                <a:spcPct val="50000"/>
              </a:spcBef>
            </a:pP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</a:rPr>
              <a:t>arapolariz. kveTa damokide-bulia spinur amplitudebze:</a:t>
            </a:r>
            <a:r>
              <a:rPr lang="en-GB" altLang="en-US" sz="1800" smtClean="0">
                <a:solidFill>
                  <a:srgbClr val="3333FF"/>
                </a:solidFill>
                <a:latin typeface="Peikari" pitchFamily="34" charset="0"/>
                <a:ea typeface="+mn-ea"/>
                <a:cs typeface="Arial" charset="0"/>
              </a:rPr>
              <a:t> </a:t>
            </a:r>
            <a:endParaRPr lang="en-US" altLang="en-US" sz="1800" smtClean="0">
              <a:solidFill>
                <a:srgbClr val="3333FF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4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963738"/>
            <a:ext cx="3595688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50" name="Text Box 6"/>
          <p:cNvSpPr txBox="1">
            <a:spLocks noChangeArrowheads="1"/>
          </p:cNvSpPr>
          <p:nvPr/>
        </p:nvSpPr>
        <p:spPr bwMode="auto">
          <a:xfrm>
            <a:off x="395288" y="2630488"/>
            <a:ext cx="7704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</a:rPr>
              <a:t>kavSiri spinur amplitudebsa da gasazom sidideebs Soris:</a:t>
            </a:r>
            <a:endParaRPr lang="en-US" altLang="en-US" sz="1800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eikari" pitchFamily="34" charset="0"/>
              <a:ea typeface="+mn-ea"/>
              <a:cs typeface="Arial" charset="0"/>
            </a:endParaRPr>
          </a:p>
        </p:txBody>
      </p:sp>
      <p:sp>
        <p:nvSpPr>
          <p:cNvPr id="646151" name="Text Box 7"/>
          <p:cNvSpPr txBox="1">
            <a:spLocks noChangeArrowheads="1"/>
          </p:cNvSpPr>
          <p:nvPr/>
        </p:nvSpPr>
        <p:spPr bwMode="auto">
          <a:xfrm>
            <a:off x="395288" y="2895600"/>
            <a:ext cx="3889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</a:rPr>
              <a:t>arapolarizebuli kveTa</a:t>
            </a:r>
            <a:r>
              <a:rPr lang="en-GB" alt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    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395288" y="3789363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d,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lang="en-GB" altLang="en-US" sz="18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p</a:t>
            </a:r>
            <a:r>
              <a:rPr lang="en-GB" altLang="en-US" sz="1800" smtClean="0">
                <a:solidFill>
                  <a:srgbClr val="3333FF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</a:rPr>
              <a:t>veqt. analizuri unarebi</a:t>
            </a:r>
            <a:r>
              <a:rPr lang="en-GB" altLang="en-US" sz="1800" smtClean="0">
                <a:solidFill>
                  <a:srgbClr val="3333FF"/>
                </a:solidFill>
                <a:latin typeface="Arial" charset="0"/>
                <a:ea typeface="+mn-ea"/>
                <a:cs typeface="Arial" charset="0"/>
              </a:rPr>
              <a:t>  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646153" name="Text Box 9"/>
          <p:cNvSpPr txBox="1">
            <a:spLocks noChangeArrowheads="1"/>
          </p:cNvSpPr>
          <p:nvPr/>
        </p:nvSpPr>
        <p:spPr bwMode="auto">
          <a:xfrm>
            <a:off x="393700" y="4502150"/>
            <a:ext cx="4033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d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  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</a:rPr>
              <a:t>tenz. analizuri unarebi</a:t>
            </a:r>
            <a:r>
              <a:rPr lang="en-GB" altLang="en-US" sz="1800" smtClean="0">
                <a:solidFill>
                  <a:srgbClr val="3333FF"/>
                </a:solidFill>
                <a:latin typeface="Arial" charset="0"/>
                <a:ea typeface="+mn-ea"/>
              </a:rPr>
              <a:t>    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</a:t>
            </a:r>
          </a:p>
        </p:txBody>
      </p:sp>
      <p:sp>
        <p:nvSpPr>
          <p:cNvPr id="646154" name="Text Box 10"/>
          <p:cNvSpPr txBox="1">
            <a:spLocks noChangeArrowheads="1"/>
          </p:cNvSpPr>
          <p:nvPr/>
        </p:nvSpPr>
        <p:spPr bwMode="auto">
          <a:xfrm>
            <a:off x="228600" y="5157788"/>
            <a:ext cx="4271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d-p 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  <a:cs typeface="Arial" charset="0"/>
              </a:rPr>
              <a:t>veqt. spinuri korelaciebi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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 </a:t>
            </a:r>
            <a:endParaRPr lang="en-US" altLang="en-US" sz="1800" b="1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pic>
        <p:nvPicPr>
          <p:cNvPr id="6461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900738"/>
            <a:ext cx="170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56" name="Text Box 12"/>
          <p:cNvSpPr txBox="1">
            <a:spLocks noChangeArrowheads="1"/>
          </p:cNvSpPr>
          <p:nvPr/>
        </p:nvSpPr>
        <p:spPr bwMode="auto">
          <a:xfrm>
            <a:off x="228600" y="5881688"/>
            <a:ext cx="4198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d-p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 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ikari" pitchFamily="34" charset="0"/>
                <a:ea typeface="+mn-ea"/>
              </a:rPr>
              <a:t>tenz. spinuri korelaciebi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 </a:t>
            </a:r>
            <a:r>
              <a:rPr lang="en-GB" altLang="en-US" sz="1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sym typeface="Symbol" pitchFamily="18" charset="2"/>
              </a:rPr>
              <a:t></a:t>
            </a:r>
            <a:endParaRPr lang="en-US" altLang="en-US" sz="1800" b="1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sym typeface="Symbol" pitchFamily="18" charset="2"/>
            </a:endParaRPr>
          </a:p>
        </p:txBody>
      </p:sp>
      <p:sp>
        <p:nvSpPr>
          <p:cNvPr id="646157" name="Rectangle 13"/>
          <p:cNvSpPr>
            <a:spLocks noChangeArrowheads="1"/>
          </p:cNvSpPr>
          <p:nvPr/>
        </p:nvSpPr>
        <p:spPr bwMode="auto">
          <a:xfrm>
            <a:off x="2133600" y="76200"/>
            <a:ext cx="5562600" cy="631825"/>
          </a:xfrm>
          <a:prstGeom prst="rect">
            <a:avLst/>
          </a:prstGeom>
          <a:solidFill>
            <a:srgbClr val="F4FD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lhety" pitchFamily="34" charset="0"/>
                <a:ea typeface="+mn-ea"/>
              </a:rPr>
              <a:t>spinuri</a:t>
            </a:r>
            <a:r>
              <a:rPr lang="en-US" alt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lhety" pitchFamily="34" charset="0"/>
                <a:ea typeface="+mn-ea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lhety" pitchFamily="34" charset="0"/>
                <a:ea typeface="+mn-ea"/>
              </a:rPr>
              <a:t>maxasiaTeblebi</a:t>
            </a:r>
            <a:endParaRPr lang="en-GB" altLang="en-US" sz="32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olhety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59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altLang="en-US" dirty="0" smtClean="0"/>
              <a:t>გრანტები და დისერტაციები</a:t>
            </a:r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solidFill>
            <a:srgbClr val="005B82"/>
          </a:solidFill>
        </p:spPr>
        <p:txBody>
          <a:bodyPr/>
          <a:lstStyle/>
          <a:p>
            <a:pPr marL="0" lvl="0" indent="0" algn="ctr" eaLnBrk="1" fontAlgn="auto" hangingPunct="1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</a:pPr>
            <a:endParaRPr lang="en-US" altLang="en-US" sz="1800" b="1" kern="1200" dirty="0" smtClean="0">
              <a:solidFill>
                <a:srgbClr val="000000"/>
              </a:solidFill>
              <a:latin typeface="Sylfaen"/>
              <a:cs typeface="+mn-cs"/>
            </a:endParaRPr>
          </a:p>
          <a:p>
            <a:pPr marL="0" lvl="0" indent="0" algn="ctr" eaLnBrk="1" fontAlgn="auto" hangingPunct="1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lang="ka-GE" altLang="en-US" sz="1800" b="1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რუსთაველის </a:t>
            </a:r>
            <a:r>
              <a:rPr lang="en-US" altLang="en-US" sz="1800" b="1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 </a:t>
            </a:r>
            <a:r>
              <a:rPr lang="ka-GE" altLang="en-US" sz="1800" b="1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ეროვნული </a:t>
            </a:r>
            <a:r>
              <a:rPr lang="en-US" altLang="en-US" sz="1800" b="1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 </a:t>
            </a:r>
            <a:r>
              <a:rPr lang="ka-GE" altLang="en-US" sz="1800" b="1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სამეცნიერო </a:t>
            </a:r>
            <a:r>
              <a:rPr lang="en-US" altLang="en-US" sz="1800" b="1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 </a:t>
            </a:r>
            <a:r>
              <a:rPr lang="ka-GE" altLang="en-US" sz="1800" b="1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ფონდის </a:t>
            </a:r>
            <a:r>
              <a:rPr lang="en-US" altLang="en-US" sz="1800" b="1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 </a:t>
            </a:r>
            <a:r>
              <a:rPr lang="ka-GE" altLang="en-US" sz="1800" b="1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გრანტი: </a:t>
            </a:r>
            <a:r>
              <a:rPr lang="ka-GE" altLang="en-US" sz="1800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 #</a:t>
            </a:r>
            <a:r>
              <a:rPr lang="en-US" altLang="en-US" sz="1800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FR/563/6-200/12</a:t>
            </a:r>
            <a:r>
              <a:rPr lang="ka-GE" altLang="en-US" sz="1800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  (0</a:t>
            </a:r>
            <a:r>
              <a:rPr lang="en-US" altLang="en-US" sz="1800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4</a:t>
            </a:r>
            <a:r>
              <a:rPr lang="ka-GE" altLang="en-US" sz="1800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.2013-0</a:t>
            </a:r>
            <a:r>
              <a:rPr lang="en-US" altLang="en-US" sz="1800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4</a:t>
            </a:r>
            <a:r>
              <a:rPr lang="ka-GE" altLang="en-US" sz="1800" kern="1200" dirty="0" smtClean="0">
                <a:solidFill>
                  <a:schemeClr val="bg1"/>
                </a:solidFill>
                <a:latin typeface="Sylfaen" panose="010A0502050306030303" pitchFamily="18" charset="0"/>
                <a:cs typeface="+mn-cs"/>
              </a:rPr>
              <a:t>.2016).</a:t>
            </a:r>
            <a:endParaRPr lang="en-US" altLang="en-US" sz="1800" kern="1200" dirty="0" smtClean="0">
              <a:solidFill>
                <a:schemeClr val="bg1"/>
              </a:solidFill>
              <a:latin typeface="Sylfaen" panose="010A0502050306030303" pitchFamily="18" charset="0"/>
              <a:cs typeface="+mn-cs"/>
            </a:endParaRPr>
          </a:p>
          <a:p>
            <a:pPr marL="0" lvl="0" indent="0" algn="ctr" eaLnBrk="1" fontAlgn="auto" hangingPunct="1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</a:pPr>
            <a:endParaRPr lang="en-US" altLang="en-US" sz="1800" kern="1200" dirty="0" smtClean="0">
              <a:solidFill>
                <a:schemeClr val="bg1"/>
              </a:solidFill>
              <a:latin typeface="Sylfaen" panose="010A0502050306030303" pitchFamily="18" charset="0"/>
              <a:cs typeface="+mn-cs"/>
            </a:endParaRPr>
          </a:p>
          <a:p>
            <a:pPr marL="0" indent="0">
              <a:buNone/>
            </a:pPr>
            <a:r>
              <a:rPr lang="ka-GE" altLang="en-US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თემატიკაზე დაცული სადოქტორო დისერტაციები:</a:t>
            </a:r>
          </a:p>
          <a:p>
            <a:pPr marL="0" indent="0">
              <a:buNone/>
            </a:pPr>
            <a:endParaRPr lang="ka-GE" altLang="en-US" b="1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/>
            <a:r>
              <a:rPr lang="ka-GE" altLang="en-US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დ.მჭედლიშვილი „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ნეიტრონ-პროტონული  გადამუხტვის  ამპლიტუდის  ყოფაქცევის  შესწავლა  </a:t>
            </a: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COSY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ამაჩქარებელზე  </a:t>
            </a: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ANKE 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სპექტრომეტრის გამოყენებით </a:t>
            </a:r>
            <a:r>
              <a:rPr lang="ka-GE" altLang="en-US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“, 21 დეკემბერი, 2013.</a:t>
            </a:r>
          </a:p>
          <a:p>
            <a:endParaRPr lang="ka-GE" altLang="en-US" b="1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marL="0" indent="0" algn="ctr">
              <a:buNone/>
            </a:pPr>
            <a:r>
              <a:rPr lang="ka-GE" altLang="en-US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ზ. ბაღდასარიანი „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მცირე  კუთხეებზე  ნუკლონ-ნუკლონური  დრეკადი გაბნევის  შესწავლა  </a:t>
            </a: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ANKE  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სპექტრომეტრის  გამოყენებით </a:t>
            </a:r>
            <a:r>
              <a:rPr lang="ka-GE" altLang="en-US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“, 11 აპრილი, 2016.</a:t>
            </a:r>
          </a:p>
          <a:p>
            <a:pPr marL="0" lvl="0" indent="0" algn="ctr" eaLnBrk="1" fontAlgn="auto" hangingPunct="1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</a:pPr>
            <a:endParaRPr lang="en-US" altLang="en-US" sz="1800" kern="1200" dirty="0">
              <a:solidFill>
                <a:srgbClr val="000000"/>
              </a:solidFill>
              <a:latin typeface="Century Gothic" panose="020B0502020202020204"/>
              <a:cs typeface="+mn-cs"/>
            </a:endParaRPr>
          </a:p>
        </p:txBody>
      </p:sp>
      <p:pic>
        <p:nvPicPr>
          <p:cNvPr id="14341" name="Picture 1" descr="Screenshot 2014-01-28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8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altLang="en-US" sz="2800" dirty="0" smtClean="0">
                <a:solidFill>
                  <a:srgbClr val="C00000"/>
                </a:solidFill>
              </a:rPr>
              <a:t>მოხსენებები  </a:t>
            </a:r>
            <a:r>
              <a:rPr lang="ka-GE" altLang="en-US" sz="2800" dirty="0">
                <a:solidFill>
                  <a:srgbClr val="C00000"/>
                </a:solidFill>
              </a:rPr>
              <a:t>საერთაშორისო </a:t>
            </a:r>
            <a:r>
              <a:rPr lang="ka-GE" altLang="en-US" sz="2800" dirty="0" smtClean="0">
                <a:solidFill>
                  <a:srgbClr val="C00000"/>
                </a:solidFill>
              </a:rPr>
              <a:t> ფორუმებზე</a:t>
            </a:r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solidFill>
            <a:srgbClr val="005B82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ka-GE" sz="1800" dirty="0"/>
          </a:p>
          <a:p>
            <a:pPr marL="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</a:t>
            </a:r>
            <a:r>
              <a:rPr lang="en-GB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Measurement </a:t>
            </a:r>
            <a:r>
              <a:rPr lang="en-GB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of nucleon-nucleon elastic scattering at small angles up to maximum COSY energies”, </a:t>
            </a:r>
            <a:r>
              <a:rPr lang="en-GB" sz="1800" b="1" i="1" u="sng" dirty="0" err="1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M.Tabidze</a:t>
            </a:r>
            <a:r>
              <a:rPr lang="en-GB" sz="1800" b="1" i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,</a:t>
            </a:r>
            <a:r>
              <a:rPr lang="en-GB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 </a:t>
            </a:r>
            <a:r>
              <a:rPr lang="en-GB" sz="1800" b="1" i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CANU/FFE/CBAC Meeting, December 16, Bad </a:t>
            </a:r>
            <a:r>
              <a:rPr lang="en-GB" sz="1800" b="1" i="1" u="sng" dirty="0" err="1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Honnef</a:t>
            </a:r>
            <a:r>
              <a:rPr lang="en-GB" sz="1800" b="1" i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, Germany (2014);</a:t>
            </a:r>
          </a:p>
          <a:p>
            <a:pPr marL="4572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“A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y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 Measurement 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in pp elastic scattering at small 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angles</a:t>
            </a:r>
            <a:r>
              <a:rPr lang="en-US" sz="18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“</a:t>
            </a:r>
            <a:r>
              <a:rPr lang="en-US" sz="1800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G.Macharashvili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, Proceedings of the </a:t>
            </a:r>
            <a:r>
              <a:rPr lang="en-US" sz="1800" b="1" i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  <a:hlinkClick r:id="rId3"/>
              </a:rPr>
              <a:t>21th International Symposium on Spin Physics; SPIN2014, October 20 - 24, Beijing, China (2014</a:t>
            </a:r>
            <a:r>
              <a:rPr lang="en-US" sz="1800" b="1" i="1" u="sng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  <a:hlinkClick r:id="rId3"/>
              </a:rPr>
              <a:t>)</a:t>
            </a:r>
            <a:r>
              <a:rPr lang="ka-GE" sz="1800" b="1" i="1" u="sng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;</a:t>
            </a:r>
            <a:endParaRPr lang="en-US" sz="1800" b="1" i="1" dirty="0">
              <a:solidFill>
                <a:schemeClr val="bg1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  <a:buFont typeface="+mj-lt"/>
              <a:buAutoNum type="arabicPeriod"/>
            </a:pP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“Measurement of the </a:t>
            </a:r>
            <a:r>
              <a:rPr lang="en-US" sz="1800" b="1" i="1" dirty="0" err="1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analysing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power in proton-proton elastic scattering at small angles”,</a:t>
            </a:r>
            <a:b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en-US" sz="1800" b="1" i="1" u="sng" dirty="0" err="1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Z.Bagdasarian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,  Proceedings of the 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  <a:hlinkClick r:id="rId4"/>
              </a:rPr>
              <a:t>53-rd International Winter Meeting on Nuclear Physics, BORMIO2015, January 26-30, Bormio, Italy (2015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  <a:hlinkClick r:id="rId4"/>
              </a:rPr>
              <a:t>)</a:t>
            </a:r>
            <a:r>
              <a:rPr lang="ka-GE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  <a:hlinkClick r:id="rId4"/>
              </a:rPr>
              <a:t> 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  <a:hlinkClick r:id="rId4"/>
              </a:rPr>
              <a:t> </a:t>
            </a:r>
            <a:r>
              <a:rPr lang="ka-GE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;</a:t>
            </a:r>
            <a:endParaRPr lang="en-US" sz="1800" b="1" i="1" dirty="0">
              <a:solidFill>
                <a:schemeClr val="bg1"/>
              </a:solidFill>
              <a:latin typeface="Sylfaen" panose="010A0502050306030303" pitchFamily="18" charset="0"/>
              <a:cs typeface="Times New Roman" pitchFamily="18" charset="0"/>
            </a:endParaRPr>
          </a:p>
          <a:p>
            <a:pPr marL="457200">
              <a:spcAft>
                <a:spcPts val="600"/>
              </a:spcAft>
              <a:buFont typeface="+mj-lt"/>
              <a:buAutoNum type="arabicPeriod"/>
            </a:pP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“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Nucleon-Nucleon scattering at small a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ngles 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measured at ANKE-COSY”, </a:t>
            </a:r>
            <a:b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</a:br>
            <a:r>
              <a:rPr lang="en-US" sz="1800" b="1" i="1" u="sng" dirty="0" err="1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Z.Bagdasarian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,  Proceedings of 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  <a:hlinkClick r:id="rId5"/>
              </a:rPr>
              <a:t>the 21st International Conference on Few-Body Problems in Physics; FB21, May 18 - 22, Chicago, USA (2015)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;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  <a:hlinkClick r:id="rId4"/>
              </a:rPr>
              <a:t> </a:t>
            </a:r>
            <a:endParaRPr lang="en-US" sz="1800" b="1" i="1" dirty="0">
              <a:solidFill>
                <a:schemeClr val="bg1"/>
              </a:solidFill>
              <a:latin typeface="Sylfaen" panose="010A0502050306030303" pitchFamily="18" charset="0"/>
              <a:cs typeface="Times New Roman" pitchFamily="18" charset="0"/>
            </a:endParaRPr>
          </a:p>
          <a:p>
            <a:pPr marL="457200">
              <a:buFont typeface="+mj-lt"/>
              <a:buAutoNum type="arabicPeriod"/>
            </a:pP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“Contribution of HEPI TSU group to NN scattering experiments</a:t>
            </a:r>
            <a:r>
              <a:rPr lang="en-US" sz="18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”</a:t>
            </a:r>
            <a:r>
              <a:rPr lang="ka-GE" sz="18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1800" b="1" i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D. </a:t>
            </a:r>
            <a:r>
              <a:rPr lang="en-US" sz="1800" b="1" i="1" u="sng" dirty="0" err="1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Mchedlishvili</a:t>
            </a:r>
            <a:r>
              <a:rPr lang="en-US" sz="1800" b="1" i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,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 </a:t>
            </a:r>
            <a:r>
              <a:rPr lang="en-US" sz="1800" b="1" i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HEPI-35, November 27, Tbilisi, Georgia (2015)</a:t>
            </a:r>
            <a:r>
              <a:rPr lang="en-GB" sz="1800" b="1" i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.</a:t>
            </a:r>
            <a:endParaRPr lang="en-US" sz="1800" b="1" dirty="0">
              <a:solidFill>
                <a:schemeClr val="bg1"/>
              </a:solidFill>
              <a:latin typeface="Sylfaen" panose="010A0502050306030303" pitchFamily="18" charset="0"/>
              <a:cs typeface="Times New Roman" pitchFamily="18" charset="0"/>
            </a:endParaRPr>
          </a:p>
          <a:p>
            <a:pPr marL="0" lvl="0" indent="0" algn="ctr" eaLnBrk="1" fontAlgn="auto" hangingPunct="1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</a:pPr>
            <a:endParaRPr lang="en-US" altLang="en-US" sz="1800" kern="1200" dirty="0">
              <a:solidFill>
                <a:srgbClr val="000000"/>
              </a:solidFill>
              <a:latin typeface="Century Gothic" panose="020B0502020202020204"/>
              <a:cs typeface="+mn-cs"/>
            </a:endParaRPr>
          </a:p>
        </p:txBody>
      </p:sp>
      <p:pic>
        <p:nvPicPr>
          <p:cNvPr id="14341" name="Picture 1" descr="Screenshot 2014-01-28 11.07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6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altLang="en-US" sz="2800" dirty="0" smtClean="0">
                <a:solidFill>
                  <a:srgbClr val="C00000"/>
                </a:solidFill>
              </a:rPr>
              <a:t>პუბლიკაციები  იმპაქტ-ფაქტორიან  ჟურნალებში</a:t>
            </a:r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288" y="1451376"/>
            <a:ext cx="8569325" cy="5001960"/>
          </a:xfrm>
          <a:solidFill>
            <a:srgbClr val="005B82"/>
          </a:solidFill>
        </p:spPr>
        <p:txBody>
          <a:bodyPr/>
          <a:lstStyle/>
          <a:p>
            <a:pPr marL="0" indent="0">
              <a:buNone/>
            </a:pPr>
            <a:endParaRPr lang="en-US" sz="1800" b="1" dirty="0">
              <a:latin typeface="Sylfaen" panose="010A0502050306030303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First 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measurements of spin correlations in the pol{n}pol{p} -&gt; 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d\pi^0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reaction</a:t>
            </a:r>
            <a:r>
              <a:rPr lang="en-US" sz="18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“,  </a:t>
            </a:r>
            <a:r>
              <a:rPr lang="en-US" sz="1800" b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Phys. Lett. 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B726</a:t>
            </a:r>
            <a:r>
              <a:rPr lang="en-US" sz="1800" b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, 634 (2013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).</a:t>
            </a:r>
            <a:r>
              <a:rPr lang="ka-GE" sz="1800" b="1" u="sng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endParaRPr lang="en-US" sz="1800" u="sng" dirty="0">
              <a:solidFill>
                <a:schemeClr val="bg1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Excitation of the Delta (1232) isobar in deuteron charge exchange on hydrogen at 1.6, 1.8, and 2.3 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GeV </a:t>
            </a: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“,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Phys. Lett. 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B726</a:t>
            </a:r>
            <a:r>
              <a:rPr lang="en-US" sz="1800" b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, 145 (2013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).</a:t>
            </a:r>
            <a:endParaRPr lang="en-US" sz="1800" b="1" u="sng" dirty="0">
              <a:solidFill>
                <a:schemeClr val="bg1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Measurement 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of spin observables in the quasi-free np-&gt;{pp}_s pi- reaction at 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353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MeV </a:t>
            </a: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,  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Phys</a:t>
            </a:r>
            <a:r>
              <a:rPr lang="en-US" sz="1800" b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. Rev. 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C88</a:t>
            </a:r>
            <a:r>
              <a:rPr lang="en-US" sz="1800" b="1" u="sng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, 014001 (2013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).</a:t>
            </a:r>
            <a:endParaRPr lang="en-US" sz="1800" b="1" u="sng" dirty="0">
              <a:solidFill>
                <a:schemeClr val="bg1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</a:t>
            </a:r>
            <a:r>
              <a:rPr lang="af-ZA" sz="1800" b="1" i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Measurement </a:t>
            </a:r>
            <a:r>
              <a:rPr lang="af-ZA" sz="1800" b="1" i="1" dirty="0">
                <a:solidFill>
                  <a:schemeClr val="bg1"/>
                </a:solidFill>
                <a:latin typeface="Sylfaen" panose="010A0502050306030303" pitchFamily="18" charset="0"/>
              </a:rPr>
              <a:t>of the analysing power in pp elastic scattering at small </a:t>
            </a:r>
            <a:r>
              <a:rPr lang="af-ZA" sz="1800" b="1" i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angles</a:t>
            </a: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,   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Phys</a:t>
            </a:r>
            <a:r>
              <a:rPr lang="en-US" sz="1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. Lett. 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B</a:t>
            </a:r>
            <a:r>
              <a:rPr lang="ka-GE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739</a:t>
            </a:r>
            <a:r>
              <a:rPr lang="ka-GE" sz="1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, 152  (2014</a:t>
            </a:r>
            <a:r>
              <a:rPr lang="ka-GE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.</a:t>
            </a:r>
            <a:endParaRPr lang="ka-GE" sz="1800" b="1" u="sng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</a:t>
            </a:r>
            <a:r>
              <a:rPr lang="en-US" sz="1800" b="1" i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A</a:t>
            </a:r>
            <a:r>
              <a:rPr lang="en-US" sz="1800" b="1" i="1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nalysing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</a:rPr>
              <a:t>powers and spin correlations in deuteron-proton charge exchange at  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726  MeV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,</a:t>
            </a:r>
            <a:r>
              <a:rPr lang="en-GB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Phys</a:t>
            </a:r>
            <a:r>
              <a:rPr lang="en-GB" sz="1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. Lett. B744</a:t>
            </a:r>
            <a:r>
              <a:rPr lang="en-GB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, 391 </a:t>
            </a:r>
            <a:r>
              <a:rPr lang="en-GB" sz="1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(2015)</a:t>
            </a:r>
            <a:r>
              <a:rPr lang="en-GB" sz="1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.</a:t>
            </a:r>
            <a:endParaRPr lang="ka-GE" sz="1800" b="1" u="sng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Study 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</a:rPr>
              <a:t>of the 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pd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(pol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</a:rPr>
              <a:t>)-&gt;n{pp} charge-exchange reaction using a </a:t>
            </a:r>
            <a:r>
              <a:rPr lang="en-US" sz="1800" b="1" i="1" dirty="0" err="1">
                <a:solidFill>
                  <a:schemeClr val="bg1"/>
                </a:solidFill>
                <a:latin typeface="Sylfaen" panose="010A0502050306030303" pitchFamily="18" charset="0"/>
              </a:rPr>
              <a:t>polarised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</a:rPr>
              <a:t> deuterium  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target </a:t>
            </a: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,  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Phys</a:t>
            </a:r>
            <a:r>
              <a:rPr lang="en-US" sz="1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. Lett. 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B741</a:t>
            </a:r>
            <a:r>
              <a:rPr lang="en-US" sz="1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, 305 (2015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).</a:t>
            </a:r>
            <a:r>
              <a:rPr lang="ka-GE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ka-GE" sz="1800" b="1" u="sng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Measurement 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</a:rPr>
              <a:t>of the absolute differential cross section of pp elastic scattering at </a:t>
            </a:r>
            <a:endParaRPr lang="en-US" sz="1800" b="1" i="1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marL="0" indent="0"/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1800" b="1" i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     small angles</a:t>
            </a:r>
            <a:r>
              <a:rPr lang="en-US" sz="1800" b="1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“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,</a:t>
            </a:r>
            <a:r>
              <a:rPr lang="ka-GE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r>
              <a:rPr lang="en-GB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Phys. Lett. B</a:t>
            </a:r>
            <a:r>
              <a:rPr lang="af-ZA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755</a:t>
            </a:r>
            <a:r>
              <a:rPr lang="ka-GE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,</a:t>
            </a:r>
            <a:r>
              <a:rPr lang="en-US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92</a:t>
            </a:r>
            <a:r>
              <a:rPr lang="af-ZA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af-ZA" sz="1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(</a:t>
            </a:r>
            <a:r>
              <a:rPr lang="af-ZA" sz="1800" b="1" u="sng" dirty="0" smtClean="0">
                <a:solidFill>
                  <a:schemeClr val="bg1"/>
                </a:solidFill>
                <a:latin typeface="Sylfaen" panose="010A0502050306030303" pitchFamily="18" charset="0"/>
              </a:rPr>
              <a:t>2016).</a:t>
            </a:r>
          </a:p>
          <a:p>
            <a:pPr marL="0" indent="0"/>
            <a:endParaRPr lang="en-US" altLang="en-US" sz="1800" kern="1200" dirty="0">
              <a:solidFill>
                <a:srgbClr val="000000"/>
              </a:solidFill>
              <a:latin typeface="Century Gothic" panose="020B0502020202020204"/>
              <a:cs typeface="+mn-cs"/>
            </a:endParaRPr>
          </a:p>
        </p:txBody>
      </p:sp>
      <p:pic>
        <p:nvPicPr>
          <p:cNvPr id="14341" name="Picture 1" descr="Screenshot 2014-01-28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0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altLang="en-US" dirty="0" smtClean="0"/>
              <a:t>მოხსენების გეგმა</a:t>
            </a:r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solidFill>
            <a:srgbClr val="005B82"/>
          </a:solidFill>
        </p:spPr>
        <p:txBody>
          <a:bodyPr/>
          <a:lstStyle/>
          <a:p>
            <a:pPr marL="0" indent="0" algn="ctr">
              <a:lnSpc>
                <a:spcPct val="150000"/>
              </a:lnSpc>
            </a:pPr>
            <a:endParaRPr lang="ka-GE" altLang="en-US" sz="2600" dirty="0" smtClean="0">
              <a:solidFill>
                <a:schemeClr val="bg1"/>
              </a:solidFill>
              <a:latin typeface="Helvetica" charset="0"/>
            </a:endParaRPr>
          </a:p>
          <a:p>
            <a:pPr marL="0" indent="0" algn="ctr">
              <a:lnSpc>
                <a:spcPct val="200000"/>
              </a:lnSpc>
            </a:pPr>
            <a:r>
              <a:rPr lang="ka-GE" altLang="en-US" sz="2600" dirty="0" smtClean="0">
                <a:solidFill>
                  <a:schemeClr val="bg1"/>
                </a:solidFill>
                <a:latin typeface="Helvetica" charset="0"/>
              </a:rPr>
              <a:t>კვლევის მოტივაცია</a:t>
            </a:r>
            <a:endParaRPr lang="en-US" altLang="en-US" sz="2600" dirty="0" smtClean="0">
              <a:solidFill>
                <a:schemeClr val="bg1"/>
              </a:solidFill>
              <a:latin typeface="Helvetica" charset="0"/>
            </a:endParaRPr>
          </a:p>
          <a:p>
            <a:pPr marL="0" indent="0" algn="ctr">
              <a:lnSpc>
                <a:spcPct val="200000"/>
              </a:lnSpc>
            </a:pPr>
            <a:r>
              <a:rPr lang="ka-GE" altLang="en-US" sz="2600" dirty="0" smtClean="0">
                <a:solidFill>
                  <a:schemeClr val="bg1"/>
                </a:solidFill>
                <a:latin typeface="Helvetica" charset="0"/>
              </a:rPr>
              <a:t>ექსპერიმენტული დანადგარი</a:t>
            </a:r>
            <a:endParaRPr lang="en-US" altLang="en-US" sz="2600" dirty="0" smtClean="0">
              <a:solidFill>
                <a:schemeClr val="bg1"/>
              </a:solidFill>
              <a:latin typeface="Helvetica" charset="0"/>
            </a:endParaRPr>
          </a:p>
          <a:p>
            <a:pPr marL="0" indent="0" algn="ctr">
              <a:lnSpc>
                <a:spcPct val="200000"/>
              </a:lnSpc>
            </a:pPr>
            <a:r>
              <a:rPr lang="ka-GE" altLang="en-US" sz="2600" dirty="0" smtClean="0">
                <a:solidFill>
                  <a:schemeClr val="bg1"/>
                </a:solidFill>
                <a:latin typeface="Helvetica" charset="0"/>
              </a:rPr>
              <a:t>მონაცემთა ანალიზი</a:t>
            </a:r>
            <a:endParaRPr lang="en-US" altLang="en-US" sz="2600" dirty="0" smtClean="0">
              <a:solidFill>
                <a:schemeClr val="bg1"/>
              </a:solidFill>
              <a:latin typeface="Helvetica" charset="0"/>
            </a:endParaRPr>
          </a:p>
          <a:p>
            <a:pPr marL="0" indent="0" algn="ctr">
              <a:lnSpc>
                <a:spcPct val="200000"/>
              </a:lnSpc>
            </a:pPr>
            <a:r>
              <a:rPr lang="ka-GE" altLang="en-US" sz="2600" dirty="0" smtClean="0">
                <a:solidFill>
                  <a:schemeClr val="bg1"/>
                </a:solidFill>
                <a:latin typeface="Helvetica" charset="0"/>
              </a:rPr>
              <a:t>მიღებული შედეგები</a:t>
            </a:r>
            <a:endParaRPr lang="en-US" altLang="en-US" sz="2600" dirty="0" smtClean="0">
              <a:solidFill>
                <a:schemeClr val="bg1"/>
              </a:solidFill>
              <a:latin typeface="Helvetica" charset="0"/>
            </a:endParaRPr>
          </a:p>
        </p:txBody>
      </p:sp>
      <p:pic>
        <p:nvPicPr>
          <p:cNvPr id="14341" name="Picture 1" descr="Screenshot 2014-01-28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altLang="en-US" dirty="0" smtClean="0"/>
              <a:t>მოტივაცია</a:t>
            </a:r>
            <a:r>
              <a:rPr lang="en-US" altLang="en-US" dirty="0" smtClean="0"/>
              <a:t>: </a:t>
            </a:r>
            <a:r>
              <a:rPr lang="ka-GE" altLang="en-US" dirty="0" smtClean="0"/>
              <a:t>ნუკლონ-ნუკლონური ურთეირთქმედება</a:t>
            </a:r>
            <a:endParaRPr lang="en-US" altLang="en-US" dirty="0" smtClean="0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50825" y="1289944"/>
            <a:ext cx="8893175" cy="1311128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ka-GE" altLang="en-US" sz="2000" smtClean="0">
                <a:solidFill>
                  <a:schemeClr val="bg1"/>
                </a:solidFill>
              </a:rPr>
              <a:t>ორნუკლონიანი </a:t>
            </a:r>
            <a:r>
              <a:rPr lang="ka-GE" altLang="en-US" sz="2000" dirty="0" smtClean="0">
                <a:solidFill>
                  <a:schemeClr val="bg1"/>
                </a:solidFill>
              </a:rPr>
              <a:t>სისტემა, როგორიცაა დეიტრონი ან პროტონ-პროტონული და პროტონ-ნეიტრონული დაჯახებები იდეალურია ნუკლონ-ნუკლონური (</a:t>
            </a:r>
            <a:r>
              <a:rPr lang="en-US" altLang="en-US" sz="2000" i="1" dirty="0">
                <a:solidFill>
                  <a:schemeClr val="bg1"/>
                </a:solidFill>
              </a:rPr>
              <a:t>NN</a:t>
            </a:r>
            <a:r>
              <a:rPr lang="ka-GE" altLang="en-US" sz="2000" dirty="0" smtClean="0">
                <a:solidFill>
                  <a:schemeClr val="bg1"/>
                </a:solidFill>
              </a:rPr>
              <a:t>) ძალების შესასწავლად.</a:t>
            </a:r>
            <a:r>
              <a:rPr lang="en-US" alt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GB" altLang="en-US" sz="1600" dirty="0">
              <a:solidFill>
                <a:schemeClr val="bg1"/>
              </a:solidFill>
            </a:endParaRPr>
          </a:p>
        </p:txBody>
      </p:sp>
      <p:pic>
        <p:nvPicPr>
          <p:cNvPr id="15365" name="Picture 1" descr="Screenshot 2014-01-28 11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0823" y="4899700"/>
            <a:ext cx="8893175" cy="1311128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 </a:t>
            </a:r>
            <a:r>
              <a:rPr lang="ka-GE" altLang="en-US" sz="2000" dirty="0" smtClean="0">
                <a:solidFill>
                  <a:schemeClr val="bg1"/>
                </a:solidFill>
              </a:rPr>
              <a:t>ბაზის შესავსებად საჭიროა ჩატარდეს ექსპერიმენტები როგორც არაპოლარიზებული ისე პოლარიზებული ნაკადებისა და სამიზნეების გამოყენებით.</a:t>
            </a:r>
          </a:p>
          <a:p>
            <a:endParaRPr lang="en-GB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30131" y="2756904"/>
            <a:ext cx="8893175" cy="1938992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ka-GE" altLang="en-US" sz="2000" dirty="0">
                <a:solidFill>
                  <a:schemeClr val="bg1"/>
                </a:solidFill>
              </a:rPr>
              <a:t>დღეისათვის ერთადერთი მოდელზე დამოუკიდებელი ანალიზი 3 გევ ენერგიამდე არის ე.წ. ფაზური ანალიზი 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ka-GE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Shift Analyses)</a:t>
            </a:r>
            <a:r>
              <a:rPr lang="ka-GE" altLang="en-US" sz="2000" dirty="0">
                <a:solidFill>
                  <a:schemeClr val="bg1"/>
                </a:solidFill>
              </a:rPr>
              <a:t>,  რომელიც საშუალებითაც შესაძლებელია გაბნევის ამპლიტუდებისა და ფაზების აღგდენა ფიქსირებულ კუთხეებზე. სრულყოფილი ფაზური ანალიზი მოითხოვს ზუსტ გაზომვებს, გაზომვის შედეგები ქმნიან მონაცემთა ერთიან </a:t>
            </a:r>
            <a:r>
              <a:rPr lang="ka-GE" altLang="en-US" sz="2000" dirty="0" smtClean="0">
                <a:solidFill>
                  <a:schemeClr val="bg1"/>
                </a:solidFill>
              </a:rPr>
              <a:t>მსოფლიო ბაზას </a:t>
            </a:r>
            <a:r>
              <a:rPr lang="ka-GE" altLang="en-US" sz="2000" dirty="0">
                <a:solidFill>
                  <a:schemeClr val="bg1"/>
                </a:solidFill>
              </a:rPr>
              <a:t>(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ka-GE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dirty="0" smtClean="0">
                <a:solidFill>
                  <a:schemeClr val="bg1"/>
                </a:solidFill>
              </a:rPr>
              <a:t>.</a:t>
            </a:r>
            <a:endParaRPr lang="ka-GE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Screenshot 2014-06-30 12.1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41148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Ay_abundancy_Pl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341438"/>
            <a:ext cx="41148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NN </a:t>
            </a:r>
            <a:r>
              <a:rPr lang="ka-GE" altLang="en-US" dirty="0" smtClean="0"/>
              <a:t>დაჯახებები</a:t>
            </a:r>
            <a:r>
              <a:rPr lang="en-US" altLang="en-US" dirty="0" smtClean="0"/>
              <a:t>:</a:t>
            </a:r>
            <a:r>
              <a:rPr lang="ka-GE" altLang="en-US" dirty="0" smtClean="0"/>
              <a:t>  </a:t>
            </a:r>
            <a:r>
              <a:rPr lang="en-US" altLang="en-US" sz="2400" dirty="0" smtClean="0">
                <a:solidFill>
                  <a:srgbClr val="FF0000"/>
                </a:solidFill>
              </a:rPr>
              <a:t>pp</a:t>
            </a:r>
            <a:r>
              <a:rPr lang="en-US" altLang="en-US" sz="2400" dirty="0" smtClean="0"/>
              <a:t> </a:t>
            </a:r>
            <a:r>
              <a:rPr lang="ka-GE" altLang="en-US" sz="2400" dirty="0" smtClean="0"/>
              <a:t>დრეკადი გაბნევის მონაცემთა ბაზა</a:t>
            </a:r>
            <a:endParaRPr lang="en-US" altLang="en-US" sz="2400" dirty="0" smtClean="0"/>
          </a:p>
        </p:txBody>
      </p:sp>
      <p:sp>
        <p:nvSpPr>
          <p:cNvPr id="16389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4681537" cy="1152525"/>
          </a:xfrm>
          <a:solidFill>
            <a:srgbClr val="005B82"/>
          </a:solidFill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FF0000"/>
              </a:buClr>
            </a:pPr>
            <a:r>
              <a:rPr lang="ka-GE" altLang="ja-JP" sz="1800" dirty="0" smtClean="0">
                <a:solidFill>
                  <a:srgbClr val="FFFFFF"/>
                </a:solidFill>
                <a:latin typeface="Helvetica" charset="0"/>
              </a:rPr>
              <a:t>მონაცემები არის </a:t>
            </a:r>
            <a:r>
              <a:rPr lang="en-US" altLang="ja-JP" sz="1800" dirty="0" smtClean="0">
                <a:solidFill>
                  <a:srgbClr val="FFFFFF"/>
                </a:solidFill>
                <a:latin typeface="Helvetica" charset="0"/>
              </a:rPr>
              <a:t>(</a:t>
            </a:r>
            <a:r>
              <a:rPr lang="en-GB" altLang="en-US" sz="1800" dirty="0" smtClean="0">
                <a:solidFill>
                  <a:srgbClr val="FFFFFF"/>
                </a:solidFill>
                <a:latin typeface="Helvetica" charset="0"/>
              </a:rPr>
              <a:t>35</a:t>
            </a:r>
            <a:r>
              <a:rPr lang="en-US" altLang="en-US" sz="1800" baseline="30000" dirty="0">
                <a:solidFill>
                  <a:srgbClr val="FFFFFF"/>
                </a:solidFill>
                <a:latin typeface="Helvetica" charset="0"/>
              </a:rPr>
              <a:t>o</a:t>
            </a:r>
            <a:r>
              <a:rPr lang="en-US" altLang="ja-JP" sz="1800" dirty="0" smtClean="0">
                <a:solidFill>
                  <a:srgbClr val="FFFFFF"/>
                </a:solidFill>
                <a:latin typeface="Helvetica" charset="0"/>
              </a:rPr>
              <a:t>&lt;</a:t>
            </a:r>
            <a:r>
              <a:rPr lang="en-GB" altLang="en-US" sz="1800" dirty="0" err="1" smtClean="0">
                <a:solidFill>
                  <a:srgbClr val="FFFFFF"/>
                </a:solidFill>
                <a:latin typeface="Helvetica" charset="0"/>
              </a:rPr>
              <a:t>θ</a:t>
            </a:r>
            <a:r>
              <a:rPr lang="en-GB" altLang="en-US" sz="1800" baseline="-25000" dirty="0" err="1" smtClean="0">
                <a:solidFill>
                  <a:srgbClr val="FFFFFF"/>
                </a:solidFill>
                <a:latin typeface="Helvetica" charset="0"/>
              </a:rPr>
              <a:t>p</a:t>
            </a:r>
            <a:r>
              <a:rPr lang="en-GB" altLang="en-US" sz="1800" dirty="0" smtClean="0">
                <a:solidFill>
                  <a:srgbClr val="FFFFFF"/>
                </a:solidFill>
                <a:latin typeface="Helvetica" charset="0"/>
              </a:rPr>
              <a:t>&lt;90</a:t>
            </a:r>
            <a:r>
              <a:rPr lang="en-GB" altLang="en-US" sz="1800" baseline="30000" dirty="0" smtClean="0">
                <a:solidFill>
                  <a:srgbClr val="FFFFFF"/>
                </a:solidFill>
                <a:latin typeface="Helvetica" charset="0"/>
              </a:rPr>
              <a:t>o</a:t>
            </a:r>
            <a:r>
              <a:rPr lang="en-GB" altLang="en-US" sz="1800" dirty="0" smtClean="0">
                <a:solidFill>
                  <a:srgbClr val="FFFFFF"/>
                </a:solidFill>
                <a:latin typeface="Helvetica" charset="0"/>
              </a:rPr>
              <a:t>)  T</a:t>
            </a:r>
            <a:r>
              <a:rPr lang="en-GB" altLang="en-US" sz="1800" baseline="-25000" dirty="0" smtClean="0">
                <a:solidFill>
                  <a:srgbClr val="FFFFFF"/>
                </a:solidFill>
                <a:latin typeface="Helvetica" charset="0"/>
              </a:rPr>
              <a:t>p</a:t>
            </a:r>
            <a:r>
              <a:rPr lang="en-GB" altLang="en-US" sz="1800" dirty="0" smtClean="0">
                <a:solidFill>
                  <a:srgbClr val="FFFFFF"/>
                </a:solidFill>
                <a:latin typeface="Helvetica" charset="0"/>
              </a:rPr>
              <a:t>≤2.5 GeV</a:t>
            </a:r>
            <a:r>
              <a:rPr lang="ka-GE" altLang="en-US" sz="1800" dirty="0" smtClean="0">
                <a:solidFill>
                  <a:srgbClr val="FFFFFF"/>
                </a:solidFill>
                <a:latin typeface="Helvetica" charset="0"/>
              </a:rPr>
              <a:t>,</a:t>
            </a:r>
            <a:endParaRPr lang="en-US" altLang="ja-JP" sz="1800" dirty="0" smtClean="0">
              <a:solidFill>
                <a:srgbClr val="FFFFFF"/>
              </a:solidFill>
              <a:latin typeface="Helvetica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 smtClean="0">
                <a:solidFill>
                  <a:srgbClr val="FFFFFF"/>
                </a:solidFill>
                <a:latin typeface="Helvetica" charset="0"/>
              </a:rPr>
              <a:t>1.0 </a:t>
            </a:r>
            <a:r>
              <a:rPr lang="en-GB" altLang="en-US" sz="1800" dirty="0">
                <a:solidFill>
                  <a:srgbClr val="FFFFFF"/>
                </a:solidFill>
                <a:latin typeface="Helvetica" charset="0"/>
              </a:rPr>
              <a:t>GeV  </a:t>
            </a:r>
            <a:r>
              <a:rPr lang="ka-GE" altLang="en-US" sz="1800" dirty="0">
                <a:solidFill>
                  <a:srgbClr val="FFFFFF"/>
                </a:solidFill>
                <a:latin typeface="Helvetica" charset="0"/>
              </a:rPr>
              <a:t>ენერგიის </a:t>
            </a:r>
            <a:r>
              <a:rPr lang="ka-GE" altLang="en-US" sz="1800" dirty="0" smtClean="0">
                <a:solidFill>
                  <a:srgbClr val="FFFFFF"/>
                </a:solidFill>
                <a:latin typeface="Helvetica" charset="0"/>
              </a:rPr>
              <a:t>ზემოთ</a:t>
            </a:r>
            <a:r>
              <a:rPr lang="en-US" altLang="en-US" sz="180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lang="ka-GE" altLang="en-US" sz="1800" dirty="0" smtClean="0">
                <a:solidFill>
                  <a:srgbClr val="FFFFFF"/>
                </a:solidFill>
                <a:latin typeface="Helvetica" charset="0"/>
              </a:rPr>
              <a:t>მცირე კუთხეებზე </a:t>
            </a:r>
            <a:r>
              <a:rPr lang="en-GB" altLang="en-US" sz="1800" dirty="0">
                <a:solidFill>
                  <a:srgbClr val="FFFFFF"/>
                </a:solidFill>
                <a:latin typeface="Helvetica" charset="0"/>
              </a:rPr>
              <a:t>(</a:t>
            </a:r>
            <a:r>
              <a:rPr lang="en-GB" altLang="en-US" sz="1800" dirty="0" err="1" smtClean="0">
                <a:solidFill>
                  <a:srgbClr val="FFFFFF"/>
                </a:solidFill>
                <a:latin typeface="Helvetica" charset="0"/>
              </a:rPr>
              <a:t>θ</a:t>
            </a:r>
            <a:r>
              <a:rPr lang="en-GB" altLang="en-US" sz="1800" baseline="-25000" dirty="0" err="1" smtClean="0">
                <a:solidFill>
                  <a:srgbClr val="FFFFFF"/>
                </a:solidFill>
                <a:latin typeface="Helvetica" charset="0"/>
              </a:rPr>
              <a:t>p</a:t>
            </a:r>
            <a:r>
              <a:rPr lang="en-GB" altLang="en-US" sz="1800" dirty="0" smtClean="0">
                <a:solidFill>
                  <a:srgbClr val="FFFFFF"/>
                </a:solidFill>
                <a:latin typeface="Helvetica" charset="0"/>
              </a:rPr>
              <a:t>&lt;35</a:t>
            </a:r>
            <a:r>
              <a:rPr lang="en-GB" altLang="en-US" sz="1800" baseline="30000" dirty="0" smtClean="0">
                <a:solidFill>
                  <a:srgbClr val="FFFFFF"/>
                </a:solidFill>
                <a:latin typeface="Helvetica" charset="0"/>
              </a:rPr>
              <a:t>o</a:t>
            </a:r>
            <a:r>
              <a:rPr lang="en-GB" altLang="en-US" sz="1800" dirty="0" smtClean="0">
                <a:solidFill>
                  <a:srgbClr val="FFFFFF"/>
                </a:solidFill>
                <a:latin typeface="Helvetica" charset="0"/>
              </a:rPr>
              <a:t>)</a:t>
            </a:r>
            <a:r>
              <a:rPr lang="en-US" altLang="en-US" sz="1800" dirty="0" smtClean="0">
                <a:solidFill>
                  <a:srgbClr val="FFFFFF"/>
                </a:solidFill>
                <a:latin typeface="Helvetica" charset="0"/>
              </a:rPr>
              <a:t>  </a:t>
            </a:r>
            <a:r>
              <a:rPr lang="ka-GE" altLang="en-US" sz="1800" dirty="0" smtClean="0">
                <a:solidFill>
                  <a:srgbClr val="FFFFFF"/>
                </a:solidFill>
                <a:latin typeface="Helvetica" charset="0"/>
              </a:rPr>
              <a:t>მონაცემები მწირია</a:t>
            </a:r>
            <a:r>
              <a:rPr lang="en-US" altLang="en-US" sz="1800" dirty="0" smtClean="0">
                <a:solidFill>
                  <a:srgbClr val="FFFFFF"/>
                </a:solidFill>
                <a:latin typeface="Helvetica" charset="0"/>
              </a:rPr>
              <a:t>.</a:t>
            </a:r>
            <a:endParaRPr lang="en-US" altLang="ja-JP" sz="1800" dirty="0" smtClean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  <p:sp>
        <p:nvSpPr>
          <p:cNvPr id="16393" name="Rectangle 19"/>
          <p:cNvSpPr>
            <a:spLocks noChangeAspect="1" noChangeArrowheads="1"/>
          </p:cNvSpPr>
          <p:nvPr/>
        </p:nvSpPr>
        <p:spPr bwMode="auto">
          <a:xfrm>
            <a:off x="6156325" y="1916113"/>
            <a:ext cx="10080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</a:pPr>
            <a:r>
              <a:rPr lang="de-DE" altLang="en-US" sz="2000">
                <a:sym typeface="Symbol" pitchFamily="18" charset="2"/>
              </a:rPr>
              <a:t>A</a:t>
            </a:r>
            <a:r>
              <a:rPr lang="de-DE" altLang="en-US" sz="2000" baseline="-25000">
                <a:sym typeface="Symbol" pitchFamily="18" charset="2"/>
              </a:rPr>
              <a:t>y </a:t>
            </a:r>
            <a:r>
              <a:rPr lang="de-DE" altLang="en-US" sz="2000">
                <a:sym typeface="Symbol" pitchFamily="18" charset="2"/>
              </a:rPr>
              <a:t>(pp)</a:t>
            </a:r>
            <a:endParaRPr lang="en-US" altLang="en-US" sz="2000">
              <a:sym typeface="Symbol" pitchFamily="18" charset="2"/>
            </a:endParaRP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7019925" y="5876925"/>
            <a:ext cx="1223963" cy="523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sz="2800" b="1">
                <a:solidFill>
                  <a:schemeClr val="bg1"/>
                </a:solidFill>
                <a:cs typeface="Arial" pitchFamily="34" charset="0"/>
              </a:rPr>
              <a:t>ANKE</a:t>
            </a:r>
            <a:endParaRPr lang="en-GB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011863" y="4149725"/>
            <a:ext cx="2663825" cy="431800"/>
          </a:xfrm>
          <a:prstGeom prst="rect">
            <a:avLst/>
          </a:prstGeom>
          <a:noFill/>
          <a:ln w="57150" cmpd="sng">
            <a:solidFill>
              <a:srgbClr val="005B82"/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6396" name="Rectangle 5"/>
          <p:cNvSpPr>
            <a:spLocks noChangeArrowheads="1"/>
          </p:cNvSpPr>
          <p:nvPr/>
        </p:nvSpPr>
        <p:spPr bwMode="auto">
          <a:xfrm>
            <a:off x="2268538" y="3068638"/>
            <a:ext cx="1417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l-GR" altLang="en-US" sz="2000"/>
              <a:t>dσ/dΩ (pp)</a:t>
            </a:r>
            <a:endParaRPr lang="en-US" altLang="en-US" sz="2000"/>
          </a:p>
        </p:txBody>
      </p:sp>
      <p:cxnSp>
        <p:nvCxnSpPr>
          <p:cNvPr id="15" name="Straight Arrow Connector 11"/>
          <p:cNvCxnSpPr>
            <a:cxnSpLocks noChangeShapeType="1"/>
            <a:stCxn id="16394" idx="1"/>
          </p:cNvCxnSpPr>
          <p:nvPr/>
        </p:nvCxnSpPr>
        <p:spPr bwMode="auto">
          <a:xfrm flipH="1" flipV="1">
            <a:off x="3851275" y="5661025"/>
            <a:ext cx="3168650" cy="477838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8" name="Picture 1" descr="Screenshot 2014-01-28 11.07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476375" y="5516563"/>
            <a:ext cx="2735263" cy="433387"/>
          </a:xfrm>
          <a:prstGeom prst="rect">
            <a:avLst/>
          </a:prstGeom>
          <a:noFill/>
          <a:ln w="57150" cmpd="sng">
            <a:solidFill>
              <a:srgbClr val="005B82"/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76375" y="4437063"/>
            <a:ext cx="2735263" cy="1008062"/>
          </a:xfrm>
          <a:prstGeom prst="rect">
            <a:avLst/>
          </a:prstGeom>
          <a:noFill/>
          <a:ln w="57150" cmpd="sng"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011863" y="3068638"/>
            <a:ext cx="2663825" cy="1008062"/>
          </a:xfrm>
          <a:prstGeom prst="rect">
            <a:avLst/>
          </a:prstGeom>
          <a:noFill/>
          <a:ln w="57150" cmpd="sng"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6402" name="TextBox 12"/>
          <p:cNvSpPr txBox="1">
            <a:spLocks noChangeArrowheads="1"/>
          </p:cNvSpPr>
          <p:nvPr/>
        </p:nvSpPr>
        <p:spPr bwMode="auto">
          <a:xfrm>
            <a:off x="3851275" y="2781300"/>
            <a:ext cx="1223963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sz="2800" b="1">
                <a:cs typeface="Arial" pitchFamily="34" charset="0"/>
              </a:rPr>
              <a:t>EDDA</a:t>
            </a:r>
            <a:endParaRPr lang="en-GB" altLang="en-US" sz="2000" b="1">
              <a:cs typeface="Arial" pitchFamily="34" charset="0"/>
            </a:endParaRPr>
          </a:p>
        </p:txBody>
      </p:sp>
      <p:cxnSp>
        <p:nvCxnSpPr>
          <p:cNvPr id="21" name="Straight Arrow Connector 11"/>
          <p:cNvCxnSpPr>
            <a:cxnSpLocks noChangeShapeType="1"/>
          </p:cNvCxnSpPr>
          <p:nvPr/>
        </p:nvCxnSpPr>
        <p:spPr bwMode="auto">
          <a:xfrm>
            <a:off x="5076825" y="3068638"/>
            <a:ext cx="1366838" cy="360362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11"/>
          <p:cNvCxnSpPr>
            <a:cxnSpLocks noChangeShapeType="1"/>
          </p:cNvCxnSpPr>
          <p:nvPr/>
        </p:nvCxnSpPr>
        <p:spPr bwMode="auto">
          <a:xfrm flipH="1">
            <a:off x="2843213" y="3284538"/>
            <a:ext cx="1008062" cy="1512887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405" name="Picture 14" descr="Screenshot 2014-06-16 18.19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0" y="7218363"/>
            <a:ext cx="8713788" cy="805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14" descr="Screenshot 2014-06-16 18.19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400" y="7370763"/>
            <a:ext cx="8713788" cy="805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TextBox 5"/>
          <p:cNvSpPr txBox="1">
            <a:spLocks noChangeArrowheads="1"/>
          </p:cNvSpPr>
          <p:nvPr/>
        </p:nvSpPr>
        <p:spPr bwMode="auto">
          <a:xfrm>
            <a:off x="7550150" y="16938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2400"/>
          </a:p>
        </p:txBody>
      </p:sp>
      <p:pic>
        <p:nvPicPr>
          <p:cNvPr id="16408" name="Picture 14" descr="Screenshot 2014-06-16 18.19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800" y="7523163"/>
            <a:ext cx="8713788" cy="805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14" descr="Screenshot 2014-06-16 18.19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200" y="7675563"/>
            <a:ext cx="8713788" cy="805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14" descr="Screenshot 2014-06-16 18.19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600" y="7827963"/>
            <a:ext cx="8713788" cy="805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11"/>
          <p:cNvCxnSpPr>
            <a:cxnSpLocks noChangeShapeType="1"/>
            <a:stCxn id="16394" idx="1"/>
          </p:cNvCxnSpPr>
          <p:nvPr/>
        </p:nvCxnSpPr>
        <p:spPr bwMode="auto">
          <a:xfrm flipH="1" flipV="1">
            <a:off x="6948488" y="4365625"/>
            <a:ext cx="71437" cy="1773238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862512" cy="1592262"/>
          </a:xfrm>
        </p:spPr>
        <p:txBody>
          <a:bodyPr/>
          <a:lstStyle/>
          <a:p>
            <a:pPr marL="0" indent="0">
              <a:lnSpc>
                <a:spcPct val="120000"/>
              </a:lnSpc>
              <a:spcAft>
                <a:spcPct val="50000"/>
              </a:spcAft>
            </a:pPr>
            <a:r>
              <a:rPr lang="en-US" altLang="en-US" sz="1800" smtClean="0"/>
              <a:t>R. Arndt: </a:t>
            </a:r>
            <a:r>
              <a:rPr lang="en-US" altLang="en-US" sz="1800" i="1" smtClean="0">
                <a:solidFill>
                  <a:srgbClr val="000099"/>
                </a:solidFill>
              </a:rPr>
              <a:t>“Gross misconception within the community that np amplitudes are known up to a couple of GeV. </a:t>
            </a:r>
            <a:r>
              <a:rPr lang="en-US" altLang="en-US" sz="1800" b="1" i="1" smtClean="0">
                <a:solidFill>
                  <a:srgbClr val="000099"/>
                </a:solidFill>
              </a:rPr>
              <a:t>np data</a:t>
            </a:r>
            <a:r>
              <a:rPr lang="en-US" altLang="en-US" sz="1800" i="1" smtClean="0">
                <a:solidFill>
                  <a:srgbClr val="000099"/>
                </a:solidFill>
              </a:rPr>
              <a:t> above 800 MeV is a DESERT for experimentalists.”</a:t>
            </a:r>
          </a:p>
        </p:txBody>
      </p:sp>
      <p:pic>
        <p:nvPicPr>
          <p:cNvPr id="17411" name="Picture 4" descr="n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/>
          <a:stretch>
            <a:fillRect/>
          </a:stretch>
        </p:blipFill>
        <p:spPr bwMode="auto">
          <a:xfrm>
            <a:off x="5219700" y="1143000"/>
            <a:ext cx="36353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Ayy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36353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466975" y="4062413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2000">
                <a:cs typeface="Arial" pitchFamily="34" charset="0"/>
              </a:rPr>
              <a:t>A</a:t>
            </a:r>
            <a:r>
              <a:rPr lang="en-US" altLang="en-US" sz="2000" baseline="-25000">
                <a:cs typeface="Arial" pitchFamily="34" charset="0"/>
              </a:rPr>
              <a:t>yy </a:t>
            </a:r>
            <a:r>
              <a:rPr lang="en-US" altLang="en-US" sz="2000">
                <a:cs typeface="Arial" pitchFamily="34" charset="0"/>
              </a:rPr>
              <a:t>(np)</a:t>
            </a: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6600825" y="2300288"/>
            <a:ext cx="1493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</a:pPr>
            <a:r>
              <a:rPr lang="de-DE" altLang="en-US" sz="2000">
                <a:cs typeface="Arial" pitchFamily="34" charset="0"/>
              </a:rPr>
              <a:t>d</a:t>
            </a:r>
            <a:r>
              <a:rPr lang="de-DE" altLang="en-US" sz="2000">
                <a:cs typeface="Arial" pitchFamily="34" charset="0"/>
                <a:sym typeface="Symbol" pitchFamily="18" charset="2"/>
              </a:rPr>
              <a:t>/d (np)</a:t>
            </a:r>
            <a:endParaRPr lang="en-US" altLang="en-US" sz="2000">
              <a:cs typeface="Arial" pitchFamily="34" charset="0"/>
              <a:sym typeface="Symbol" pitchFamily="18" charset="2"/>
            </a:endParaRPr>
          </a:p>
        </p:txBody>
      </p:sp>
      <p:sp>
        <p:nvSpPr>
          <p:cNvPr id="17415" name="Rectangle 17"/>
          <p:cNvSpPr>
            <a:spLocks noChangeArrowheads="1"/>
          </p:cNvSpPr>
          <p:nvPr/>
        </p:nvSpPr>
        <p:spPr bwMode="auto">
          <a:xfrm>
            <a:off x="2036763" y="5494338"/>
            <a:ext cx="2179637" cy="45402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3200">
              <a:cs typeface="Arial" pitchFamily="34" charset="0"/>
            </a:endParaRPr>
          </a:p>
        </p:txBody>
      </p:sp>
      <p:cxnSp>
        <p:nvCxnSpPr>
          <p:cNvPr id="15368" name="Straight Arrow Connector 34"/>
          <p:cNvCxnSpPr>
            <a:cxnSpLocks noChangeShapeType="1"/>
            <a:stCxn id="17417" idx="2"/>
            <a:endCxn id="17415" idx="0"/>
          </p:cNvCxnSpPr>
          <p:nvPr/>
        </p:nvCxnSpPr>
        <p:spPr bwMode="auto">
          <a:xfrm flipH="1">
            <a:off x="3127375" y="5065713"/>
            <a:ext cx="636588" cy="428625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7" name="TextBox 35"/>
          <p:cNvSpPr txBox="1">
            <a:spLocks noChangeArrowheads="1"/>
          </p:cNvSpPr>
          <p:nvPr/>
        </p:nvSpPr>
        <p:spPr bwMode="auto">
          <a:xfrm>
            <a:off x="3276600" y="4665663"/>
            <a:ext cx="976313" cy="40005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sz="2000" b="1">
                <a:solidFill>
                  <a:schemeClr val="bg1"/>
                </a:solidFill>
                <a:cs typeface="Arial" pitchFamily="34" charset="0"/>
              </a:rPr>
              <a:t>ANKE</a:t>
            </a:r>
          </a:p>
        </p:txBody>
      </p:sp>
      <p:sp>
        <p:nvSpPr>
          <p:cNvPr id="17418" name="Rectangle 17"/>
          <p:cNvSpPr>
            <a:spLocks noChangeArrowheads="1"/>
          </p:cNvSpPr>
          <p:nvPr/>
        </p:nvSpPr>
        <p:spPr bwMode="auto">
          <a:xfrm>
            <a:off x="2033588" y="3284538"/>
            <a:ext cx="2178050" cy="45402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3200">
              <a:cs typeface="Arial" pitchFamily="34" charset="0"/>
            </a:endParaRPr>
          </a:p>
        </p:txBody>
      </p:sp>
      <p:cxnSp>
        <p:nvCxnSpPr>
          <p:cNvPr id="15371" name="Straight Arrow Connector 39"/>
          <p:cNvCxnSpPr>
            <a:cxnSpLocks noChangeShapeType="1"/>
            <a:stCxn id="17417" idx="0"/>
            <a:endCxn id="17418" idx="2"/>
          </p:cNvCxnSpPr>
          <p:nvPr/>
        </p:nvCxnSpPr>
        <p:spPr bwMode="auto">
          <a:xfrm flipH="1" flipV="1">
            <a:off x="3122613" y="3738563"/>
            <a:ext cx="641350" cy="927100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20" name="TextBox 42"/>
          <p:cNvSpPr txBox="1">
            <a:spLocks noChangeArrowheads="1"/>
          </p:cNvSpPr>
          <p:nvPr/>
        </p:nvSpPr>
        <p:spPr bwMode="auto">
          <a:xfrm>
            <a:off x="2620963" y="5581650"/>
            <a:ext cx="120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200" b="1">
                <a:solidFill>
                  <a:srgbClr val="00557F"/>
                </a:solidFill>
                <a:cs typeface="Arial" pitchFamily="34" charset="0"/>
              </a:rPr>
              <a:t> </a:t>
            </a:r>
            <a:r>
              <a:rPr lang="en-US" altLang="en-US" sz="1400" b="1">
                <a:solidFill>
                  <a:srgbClr val="00557F"/>
                </a:solidFill>
                <a:cs typeface="Arial" pitchFamily="34" charset="0"/>
              </a:rPr>
              <a:t>np forward </a:t>
            </a:r>
          </a:p>
          <a:p>
            <a:pPr eaLnBrk="1" hangingPunct="1">
              <a:spcBef>
                <a:spcPct val="0"/>
              </a:spcBef>
              <a:buClrTx/>
            </a:pPr>
            <a:endParaRPr lang="en-GB" altLang="en-US" sz="1200">
              <a:solidFill>
                <a:srgbClr val="00557F"/>
              </a:solidFill>
              <a:cs typeface="Arial" pitchFamily="34" charset="0"/>
            </a:endParaRPr>
          </a:p>
        </p:txBody>
      </p:sp>
      <p:sp>
        <p:nvSpPr>
          <p:cNvPr id="17421" name="TextBox 43"/>
          <p:cNvSpPr txBox="1">
            <a:spLocks noChangeArrowheads="1"/>
          </p:cNvSpPr>
          <p:nvPr/>
        </p:nvSpPr>
        <p:spPr bwMode="auto">
          <a:xfrm>
            <a:off x="2205038" y="3370263"/>
            <a:ext cx="192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400" b="1">
                <a:solidFill>
                  <a:srgbClr val="00557F"/>
                </a:solidFill>
                <a:cs typeface="Arial" pitchFamily="34" charset="0"/>
              </a:rPr>
              <a:t>np charge-exchange</a:t>
            </a:r>
          </a:p>
          <a:p>
            <a:pPr algn="ctr" eaLnBrk="1" hangingPunct="1">
              <a:spcBef>
                <a:spcPct val="0"/>
              </a:spcBef>
              <a:buClrTx/>
            </a:pPr>
            <a:endParaRPr lang="en-GB" altLang="en-US" sz="1200">
              <a:solidFill>
                <a:srgbClr val="00557F"/>
              </a:solidFill>
              <a:cs typeface="Arial" pitchFamily="34" charset="0"/>
            </a:endParaRPr>
          </a:p>
        </p:txBody>
      </p:sp>
      <p:sp>
        <p:nvSpPr>
          <p:cNvPr id="17422" name="Rectangle 17"/>
          <p:cNvSpPr>
            <a:spLocks noChangeArrowheads="1"/>
          </p:cNvSpPr>
          <p:nvPr/>
        </p:nvSpPr>
        <p:spPr bwMode="auto">
          <a:xfrm>
            <a:off x="6300788" y="3571875"/>
            <a:ext cx="2254250" cy="45243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3200">
              <a:cs typeface="Arial" pitchFamily="34" charset="0"/>
            </a:endParaRPr>
          </a:p>
        </p:txBody>
      </p:sp>
      <p:cxnSp>
        <p:nvCxnSpPr>
          <p:cNvPr id="15375" name="Straight Arrow Connector 46"/>
          <p:cNvCxnSpPr>
            <a:cxnSpLocks noChangeShapeType="1"/>
            <a:stCxn id="17424" idx="2"/>
            <a:endCxn id="17422" idx="0"/>
          </p:cNvCxnSpPr>
          <p:nvPr/>
        </p:nvCxnSpPr>
        <p:spPr bwMode="auto">
          <a:xfrm flipH="1">
            <a:off x="7427913" y="3282950"/>
            <a:ext cx="715962" cy="288925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24" name="TextBox 47"/>
          <p:cNvSpPr txBox="1">
            <a:spLocks noChangeArrowheads="1"/>
          </p:cNvSpPr>
          <p:nvPr/>
        </p:nvSpPr>
        <p:spPr bwMode="auto">
          <a:xfrm>
            <a:off x="7686675" y="2882900"/>
            <a:ext cx="914400" cy="40005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sz="2000" b="1">
                <a:solidFill>
                  <a:schemeClr val="bg1"/>
                </a:solidFill>
                <a:cs typeface="Arial" pitchFamily="34" charset="0"/>
              </a:rPr>
              <a:t>ANKE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6338888" y="1328738"/>
            <a:ext cx="2211387" cy="45402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3200">
              <a:cs typeface="Arial" pitchFamily="34" charset="0"/>
            </a:endParaRPr>
          </a:p>
        </p:txBody>
      </p:sp>
      <p:cxnSp>
        <p:nvCxnSpPr>
          <p:cNvPr id="15378" name="Straight Arrow Connector 49"/>
          <p:cNvCxnSpPr>
            <a:cxnSpLocks noChangeShapeType="1"/>
            <a:stCxn id="17424" idx="0"/>
            <a:endCxn id="17425" idx="2"/>
          </p:cNvCxnSpPr>
          <p:nvPr/>
        </p:nvCxnSpPr>
        <p:spPr bwMode="auto">
          <a:xfrm flipH="1" flipV="1">
            <a:off x="7445375" y="1782763"/>
            <a:ext cx="698500" cy="1100137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27" name="TextBox 50"/>
          <p:cNvSpPr txBox="1">
            <a:spLocks noChangeArrowheads="1"/>
          </p:cNvSpPr>
          <p:nvPr/>
        </p:nvSpPr>
        <p:spPr bwMode="auto">
          <a:xfrm>
            <a:off x="6931025" y="3657600"/>
            <a:ext cx="120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200" b="1">
                <a:solidFill>
                  <a:srgbClr val="00557F"/>
                </a:solidFill>
                <a:cs typeface="Arial" pitchFamily="34" charset="0"/>
              </a:rPr>
              <a:t> </a:t>
            </a:r>
            <a:r>
              <a:rPr lang="en-US" altLang="en-US" sz="1400" b="1">
                <a:solidFill>
                  <a:srgbClr val="00557F"/>
                </a:solidFill>
                <a:cs typeface="Arial" pitchFamily="34" charset="0"/>
              </a:rPr>
              <a:t>np forward </a:t>
            </a:r>
          </a:p>
          <a:p>
            <a:pPr eaLnBrk="1" hangingPunct="1">
              <a:spcBef>
                <a:spcPct val="0"/>
              </a:spcBef>
              <a:buClrTx/>
            </a:pPr>
            <a:endParaRPr lang="en-GB" altLang="en-US" sz="1200">
              <a:solidFill>
                <a:srgbClr val="00557F"/>
              </a:solidFill>
              <a:cs typeface="Arial" pitchFamily="34" charset="0"/>
            </a:endParaRPr>
          </a:p>
        </p:txBody>
      </p:sp>
      <p:sp>
        <p:nvSpPr>
          <p:cNvPr id="17428" name="TextBox 51"/>
          <p:cNvSpPr txBox="1">
            <a:spLocks noChangeArrowheads="1"/>
          </p:cNvSpPr>
          <p:nvPr/>
        </p:nvSpPr>
        <p:spPr bwMode="auto">
          <a:xfrm>
            <a:off x="6723063" y="1404938"/>
            <a:ext cx="192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400" b="1">
                <a:solidFill>
                  <a:srgbClr val="00557F"/>
                </a:solidFill>
                <a:cs typeface="Arial" pitchFamily="34" charset="0"/>
              </a:rPr>
              <a:t>np charge-exchange</a:t>
            </a:r>
          </a:p>
          <a:p>
            <a:pPr algn="ctr" eaLnBrk="1" hangingPunct="1">
              <a:spcBef>
                <a:spcPct val="0"/>
              </a:spcBef>
              <a:buClrTx/>
            </a:pPr>
            <a:endParaRPr lang="en-GB" altLang="en-US" sz="1200">
              <a:solidFill>
                <a:srgbClr val="00557F"/>
              </a:solidFill>
              <a:cs typeface="Arial" pitchFamily="34" charset="0"/>
            </a:endParaRPr>
          </a:p>
        </p:txBody>
      </p:sp>
      <p:sp>
        <p:nvSpPr>
          <p:cNvPr id="14357" name="TextBox 52"/>
          <p:cNvSpPr txBox="1">
            <a:spLocks noChangeArrowheads="1"/>
          </p:cNvSpPr>
          <p:nvPr/>
        </p:nvSpPr>
        <p:spPr bwMode="auto">
          <a:xfrm>
            <a:off x="5072063" y="4752975"/>
            <a:ext cx="3852862" cy="1412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ct val="50000"/>
              </a:spcAft>
              <a:defRPr/>
            </a:pPr>
            <a:r>
              <a:rPr lang="en-US" sz="1800">
                <a:latin typeface="Arial" charset="0"/>
                <a:cs typeface="Arial" charset="0"/>
              </a:rPr>
              <a:t>ANKE is able to provide the experimental data for </a:t>
            </a:r>
            <a:r>
              <a:rPr lang="en-US" sz="1800" u="sng">
                <a:latin typeface="Arial" charset="0"/>
                <a:cs typeface="Arial" charset="0"/>
              </a:rPr>
              <a:t>both</a:t>
            </a:r>
            <a:r>
              <a:rPr lang="en-US" sz="1800">
                <a:latin typeface="Arial" charset="0"/>
                <a:cs typeface="Arial" charset="0"/>
              </a:rPr>
              <a:t>: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 b="1">
                <a:latin typeface="Arial" charset="0"/>
                <a:cs typeface="Arial" charset="0"/>
              </a:rPr>
              <a:t>pp and </a:t>
            </a:r>
            <a:r>
              <a:rPr lang="en-US" sz="1800" b="1" err="1">
                <a:latin typeface="Arial" charset="0"/>
                <a:cs typeface="Arial" charset="0"/>
              </a:rPr>
              <a:t>np</a:t>
            </a:r>
            <a:r>
              <a:rPr lang="en-US" sz="1800" b="1">
                <a:latin typeface="Arial" charset="0"/>
                <a:cs typeface="Arial" charset="0"/>
              </a:rPr>
              <a:t> systems </a:t>
            </a:r>
            <a:r>
              <a:rPr lang="en-US" sz="1800">
                <a:latin typeface="Arial" charset="0"/>
                <a:cs typeface="Arial" charset="0"/>
              </a:rPr>
              <a:t>and improve our understanding of NN interaction</a:t>
            </a:r>
          </a:p>
        </p:txBody>
      </p:sp>
      <p:sp>
        <p:nvSpPr>
          <p:cNvPr id="174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NN </a:t>
            </a:r>
            <a:r>
              <a:rPr lang="ka-GE" altLang="en-US" dirty="0" smtClean="0"/>
              <a:t>დაჯახებები</a:t>
            </a:r>
            <a:r>
              <a:rPr lang="en-US" altLang="en-US" dirty="0" smtClean="0"/>
              <a:t>: </a:t>
            </a:r>
            <a:r>
              <a:rPr lang="ka-GE" altLang="en-US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np</a:t>
            </a:r>
            <a:r>
              <a:rPr lang="en-US" altLang="en-US" sz="2400" dirty="0" smtClean="0"/>
              <a:t> </a:t>
            </a:r>
            <a:r>
              <a:rPr lang="ka-GE" altLang="en-US" sz="2400" dirty="0" smtClean="0"/>
              <a:t>დრეკადი გაბნევის მონაცემთა ბაზა</a:t>
            </a:r>
            <a:endParaRPr lang="en-US" altLang="en-US" sz="2400" dirty="0" smtClean="0"/>
          </a:p>
        </p:txBody>
      </p:sp>
      <p:pic>
        <p:nvPicPr>
          <p:cNvPr id="17431" name="Picture 1" descr="Screenshot 2014-01-28 11.07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8811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08-თებერვალი-2017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kp_cd">
  <a:themeElements>
    <a:clrScheme name="ikp_cd 1">
      <a:dk1>
        <a:srgbClr val="000000"/>
      </a:dk1>
      <a:lt1>
        <a:srgbClr val="FFFFFF"/>
      </a:lt1>
      <a:dk2>
        <a:srgbClr val="005B82"/>
      </a:dk2>
      <a:lt2>
        <a:srgbClr val="515151"/>
      </a:lt2>
      <a:accent1>
        <a:srgbClr val="0193DE"/>
      </a:accent1>
      <a:accent2>
        <a:srgbClr val="515151"/>
      </a:accent2>
      <a:accent3>
        <a:srgbClr val="FFFFFF"/>
      </a:accent3>
      <a:accent4>
        <a:srgbClr val="000000"/>
      </a:accent4>
      <a:accent5>
        <a:srgbClr val="AAC8EC"/>
      </a:accent5>
      <a:accent6>
        <a:srgbClr val="494949"/>
      </a:accent6>
      <a:hlink>
        <a:srgbClr val="9C9C9C"/>
      </a:hlink>
      <a:folHlink>
        <a:srgbClr val="B9B9B9"/>
      </a:folHlink>
    </a:clrScheme>
    <a:fontScheme name="ikp_c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ikp_cd 1">
        <a:dk1>
          <a:srgbClr val="000000"/>
        </a:dk1>
        <a:lt1>
          <a:srgbClr val="FFFFFF"/>
        </a:lt1>
        <a:dk2>
          <a:srgbClr val="005B82"/>
        </a:dk2>
        <a:lt2>
          <a:srgbClr val="515151"/>
        </a:lt2>
        <a:accent1>
          <a:srgbClr val="0193DE"/>
        </a:accent1>
        <a:accent2>
          <a:srgbClr val="515151"/>
        </a:accent2>
        <a:accent3>
          <a:srgbClr val="FFFFFF"/>
        </a:accent3>
        <a:accent4>
          <a:srgbClr val="000000"/>
        </a:accent4>
        <a:accent5>
          <a:srgbClr val="AAC8EC"/>
        </a:accent5>
        <a:accent6>
          <a:srgbClr val="494949"/>
        </a:accent6>
        <a:hlink>
          <a:srgbClr val="9C9C9C"/>
        </a:hlink>
        <a:folHlink>
          <a:srgbClr val="B9B9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v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9BB0CB"/>
      </a:accent1>
      <a:accent2>
        <a:srgbClr val="D1E0CE"/>
      </a:accent2>
      <a:accent3>
        <a:srgbClr val="FFFFFF"/>
      </a:accent3>
      <a:accent4>
        <a:srgbClr val="000000"/>
      </a:accent4>
      <a:accent5>
        <a:srgbClr val="CBD4E2"/>
      </a:accent5>
      <a:accent6>
        <a:srgbClr val="BDCBBA"/>
      </a:accent6>
      <a:hlink>
        <a:srgbClr val="8EA642"/>
      </a:hlink>
      <a:folHlink>
        <a:srgbClr val="CC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12026</TotalTime>
  <Words>2210</Words>
  <Application>Microsoft Office PowerPoint</Application>
  <PresentationFormat>On-screen Show (4:3)</PresentationFormat>
  <Paragraphs>344</Paragraphs>
  <Slides>27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ikp_cd</vt:lpstr>
      <vt:lpstr>Savon</vt:lpstr>
      <vt:lpstr>Custom Design</vt:lpstr>
      <vt:lpstr>Equation</vt:lpstr>
      <vt:lpstr>მირიან ტაბიძე for the ANKE Collaboration</vt:lpstr>
      <vt:lpstr>თემის ძირითადი შემსრულებლები </vt:lpstr>
      <vt:lpstr>გრანტები და დისერტაციები</vt:lpstr>
      <vt:lpstr>მოხსენებები  საერთაშორისო  ფორუმებზე</vt:lpstr>
      <vt:lpstr>პუბლიკაციები  იმპაქტ-ფაქტორიან  ჟურნალებში</vt:lpstr>
      <vt:lpstr>მოხსენების გეგმა</vt:lpstr>
      <vt:lpstr>მოტივაცია: ნუკლონ-ნუკლონური ურთეირთქმედება</vt:lpstr>
      <vt:lpstr>NN დაჯახებები:  pp დრეკადი გაბნევის მონაცემთა ბაზა</vt:lpstr>
      <vt:lpstr>NN დაჯახებები:  np დრეკადი გაბნევის მონაცემთა ბაზა</vt:lpstr>
      <vt:lpstr>ექსპერიმენტის აღწერა:  COSY (Cooler Synchrotron)</vt:lpstr>
      <vt:lpstr>ექსპერიმენტის აღწერა: ANKE</vt:lpstr>
      <vt:lpstr>მონაცემთა ანალიზი: პოლარიმეტრია (double ratio method)</vt:lpstr>
      <vt:lpstr>მონაცემთა ანალიზი: EDDA პოლარიმეტრია</vt:lpstr>
      <vt:lpstr>მონაცემთა ანალიზი:  რეაქციის იდენტიფიკაცია</vt:lpstr>
      <vt:lpstr>შედეგები:  AyP   (pp  დრეკადი გაბნევა)</vt:lpstr>
      <vt:lpstr>შედეგები: დიფერენცაილური  კვეთის  ნორმარირება / pp  elastic </vt:lpstr>
      <vt:lpstr>შედეგები:  დიფერენციალური კვეთა / pp  დრეკადი</vt:lpstr>
      <vt:lpstr>მონაცემთა ანალიზი:  np  კვაზი-დრეკადი გაბნევა</vt:lpstr>
      <vt:lpstr>შედეგები:  np  კვაზი-დრეკადი გაბნევა</vt:lpstr>
      <vt:lpstr>მონაცემთა ანალიზი:  np  კვაზი-დრეკადი გაბნევა</vt:lpstr>
      <vt:lpstr>შედეგები:  np  კვაზი-დრეკადი გაბნევა</vt:lpstr>
      <vt:lpstr>ფაზების წანაცვლები 2007 და 2014/2015  წლის  SAID PWA ამოხსნებში</vt:lpstr>
      <vt:lpstr>საბოლოო  შედეგები</vt:lpstr>
      <vt:lpstr>ბოლო სლაიდი</vt:lpstr>
      <vt:lpstr>პარციალურ-ტალღური ანალიზი (PSA/PWA)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Pc-user</dc:creator>
  <cp:lastModifiedBy>User</cp:lastModifiedBy>
  <cp:revision>355</cp:revision>
  <cp:lastPrinted>2014-03-10T10:20:39Z</cp:lastPrinted>
  <dcterms:created xsi:type="dcterms:W3CDTF">2008-02-06T12:59:04Z</dcterms:created>
  <dcterms:modified xsi:type="dcterms:W3CDTF">2017-02-09T10:44:47Z</dcterms:modified>
</cp:coreProperties>
</file>