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77" r:id="rId2"/>
    <p:sldId id="340" r:id="rId3"/>
    <p:sldId id="512" r:id="rId4"/>
    <p:sldId id="453" r:id="rId5"/>
    <p:sldId id="347" r:id="rId6"/>
    <p:sldId id="480" r:id="rId7"/>
    <p:sldId id="482" r:id="rId8"/>
    <p:sldId id="481" r:id="rId9"/>
    <p:sldId id="380" r:id="rId10"/>
    <p:sldId id="430" r:id="rId11"/>
    <p:sldId id="454" r:id="rId12"/>
    <p:sldId id="514" r:id="rId13"/>
    <p:sldId id="507" r:id="rId14"/>
    <p:sldId id="431" r:id="rId15"/>
    <p:sldId id="433" r:id="rId16"/>
    <p:sldId id="489" r:id="rId17"/>
    <p:sldId id="490" r:id="rId18"/>
    <p:sldId id="515" r:id="rId19"/>
    <p:sldId id="495" r:id="rId20"/>
    <p:sldId id="497" r:id="rId21"/>
    <p:sldId id="502" r:id="rId22"/>
    <p:sldId id="503" r:id="rId23"/>
    <p:sldId id="504" r:id="rId24"/>
    <p:sldId id="505" r:id="rId25"/>
    <p:sldId id="506" r:id="rId26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84381395-D1A3-43F0-A903-64C2ACE34715}">
          <p14:sldIdLst>
            <p14:sldId id="263"/>
            <p14:sldId id="292"/>
            <p14:sldId id="302"/>
          </p14:sldIdLst>
        </p14:section>
        <p14:section name="Untitled Section" id="{782FF0FE-1A07-406D-B4D9-4BED07C421F6}">
          <p14:sldIdLst>
            <p14:sldId id="293"/>
            <p14:sldId id="283"/>
            <p14:sldId id="294"/>
            <p14:sldId id="295"/>
            <p14:sldId id="296"/>
            <p14:sldId id="298"/>
            <p14:sldId id="299"/>
            <p14:sldId id="300"/>
            <p14:sldId id="301"/>
            <p14:sldId id="297"/>
            <p14:sldId id="268"/>
            <p14:sldId id="27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4177">
          <p15:clr>
            <a:srgbClr val="A4A3A4"/>
          </p15:clr>
        </p15:guide>
        <p15:guide id="3" pos="5312">
          <p15:clr>
            <a:srgbClr val="A4A3A4"/>
          </p15:clr>
        </p15:guide>
        <p15:guide id="4" pos="2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395C"/>
    <a:srgbClr val="EB602B"/>
    <a:srgbClr val="60C3DA"/>
    <a:srgbClr val="3EB6D2"/>
    <a:srgbClr val="00355F"/>
    <a:srgbClr val="4F89B9"/>
    <a:srgbClr val="6D9DC5"/>
    <a:srgbClr val="447CAA"/>
    <a:srgbClr val="335D7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5" autoAdjust="0"/>
    <p:restoredTop sz="93688" autoAdjust="0"/>
  </p:normalViewPr>
  <p:slideViewPr>
    <p:cSldViewPr snapToGrid="0" showGuides="1">
      <p:cViewPr>
        <p:scale>
          <a:sx n="64" d="100"/>
          <a:sy n="64" d="100"/>
        </p:scale>
        <p:origin x="-1560" y="-192"/>
      </p:cViewPr>
      <p:guideLst>
        <p:guide orient="horz" pos="2160"/>
        <p:guide orient="horz" pos="4177"/>
        <p:guide pos="5312"/>
        <p:guide pos="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Right click on chart to edit data</c:v>
                </c:pt>
              </c:strCache>
            </c:strRef>
          </c:tx>
          <c:dPt>
            <c:idx val="0"/>
            <c:spPr>
              <a:solidFill>
                <a:srgbClr val="00395C"/>
              </a:solidFill>
            </c:spPr>
          </c:dPt>
          <c:dPt>
            <c:idx val="1"/>
            <c:spPr>
              <a:solidFill>
                <a:srgbClr val="60C3DA"/>
              </a:solidFill>
            </c:spPr>
          </c:dPt>
          <c:dPt>
            <c:idx val="2"/>
            <c:spPr>
              <a:solidFill>
                <a:srgbClr val="EB602B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Ut Malesuada </c:v>
                </c:pt>
                <c:pt idx="1">
                  <c:v>Praesent Dictum </c:v>
                </c:pt>
                <c:pt idx="2">
                  <c:v>Eros Sit Amet Varius</c:v>
                </c:pt>
                <c:pt idx="3">
                  <c:v>Sollicitudin Rhoncus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Right click on chart to edit data</c:v>
                </c:pt>
              </c:strCache>
            </c:strRef>
          </c:tx>
          <c:dPt>
            <c:idx val="0"/>
            <c:spPr>
              <a:solidFill>
                <a:srgbClr val="00395C"/>
              </a:solidFill>
            </c:spPr>
          </c:dPt>
          <c:dPt>
            <c:idx val="1"/>
            <c:spPr>
              <a:solidFill>
                <a:srgbClr val="60C3DA"/>
              </a:solidFill>
            </c:spPr>
          </c:dPt>
          <c:dPt>
            <c:idx val="2"/>
            <c:spPr>
              <a:solidFill>
                <a:srgbClr val="EB602B"/>
              </a:solidFill>
            </c:spPr>
          </c:dPt>
          <c:dPt>
            <c:idx val="3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Sheet1!$A$2:$A$5</c:f>
              <c:strCache>
                <c:ptCount val="4"/>
                <c:pt idx="0">
                  <c:v>Ut Malesuada </c:v>
                </c:pt>
                <c:pt idx="1">
                  <c:v>Praesent Dictum </c:v>
                </c:pt>
                <c:pt idx="2">
                  <c:v>Eros Sit Amet Varius</c:v>
                </c:pt>
                <c:pt idx="3">
                  <c:v>Sollicitudin Rhoncus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gapWidth val="100"/>
        <c:axId val="64949632"/>
        <c:axId val="64948096"/>
      </c:barChart>
      <c:valAx>
        <c:axId val="64948096"/>
        <c:scaling>
          <c:orientation val="minMax"/>
        </c:scaling>
        <c:axPos val="l"/>
        <c:majorGridlines/>
        <c:numFmt formatCode="General" sourceLinked="1"/>
        <c:tickLblPos val="nextTo"/>
        <c:crossAx val="64949632"/>
        <c:crosses val="autoZero"/>
        <c:crossBetween val="between"/>
      </c:valAx>
      <c:catAx>
        <c:axId val="6494963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64948096"/>
        <c:crosses val="autoZero"/>
        <c:auto val="1"/>
        <c:lblAlgn val="ctr"/>
        <c:lblOffset val="100"/>
      </c:catAx>
    </c:plotArea>
    <c:legend>
      <c:legendPos val="r"/>
      <c:txPr>
        <a:bodyPr/>
        <a:lstStyle/>
        <a:p>
          <a:pPr>
            <a:defRPr>
              <a:latin typeface="Arial" pitchFamily="34" charset="0"/>
              <a:cs typeface="Arial" pitchFamily="34" charset="0"/>
            </a:defRPr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D9995344-2D17-48F2-972D-B4D69E15EADF}" type="datetimeFigureOut">
              <a:rPr lang="en-US" smtClean="0"/>
              <a:pPr/>
              <a:t>2/9/2017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8500"/>
            <a:ext cx="4656137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5" rIns="92610" bIns="4630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2610" tIns="46305" rIns="92610" bIns="463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5455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246F5A5A-B086-468E-8117-C5D86370F8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031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F5A5A-B086-468E-8117-C5D86370F88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182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F5A5A-B086-468E-8117-C5D86370F88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1828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a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_half_spar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574" y="1160813"/>
            <a:ext cx="5029200" cy="1143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6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6574" y="2558586"/>
            <a:ext cx="4572000" cy="9144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22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845" y="639197"/>
            <a:ext cx="32004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EB60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12 ნოემბერი 2016</a:t>
            </a:r>
            <a:endParaRPr lang="en-US" dirty="0"/>
          </a:p>
        </p:txBody>
      </p:sp>
      <p:sp>
        <p:nvSpPr>
          <p:cNvPr id="16" name="Text Box 19"/>
          <p:cNvSpPr txBox="1">
            <a:spLocks noChangeArrowheads="1"/>
          </p:cNvSpPr>
          <p:nvPr userDrawn="1"/>
        </p:nvSpPr>
        <p:spPr bwMode="black">
          <a:xfrm>
            <a:off x="466725" y="6480127"/>
            <a:ext cx="722312" cy="1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/>
          <a:lstStyle/>
          <a:p>
            <a:pPr eaLnBrk="0" hangingPunct="0">
              <a:spcBef>
                <a:spcPct val="50000"/>
              </a:spcBef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Dechert LLP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range_el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1040" y="3429000"/>
            <a:ext cx="82296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1821" y="576072"/>
            <a:ext cx="79121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400">
                <a:solidFill>
                  <a:srgbClr val="60C3D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676" y="1727618"/>
            <a:ext cx="7912100" cy="426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0375" indent="-444500" algn="l" defTabSz="739775">
              <a:spcBef>
                <a:spcPts val="0"/>
              </a:spcBef>
              <a:spcAft>
                <a:spcPts val="2000"/>
              </a:spcAft>
              <a:buClr>
                <a:srgbClr val="EB602B"/>
              </a:buClr>
              <a:buFont typeface="Webdings" pitchFamily="18" charset="2"/>
              <a:buChar char=""/>
              <a:defRPr sz="26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  <a:lvl2pPr marL="914400" indent="-347663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defRPr sz="22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2pPr>
            <a:lvl3pPr marL="1379538" indent="-349250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buFont typeface="Webdings" pitchFamily="18" charset="2"/>
              <a:buChar char=""/>
              <a:defRPr sz="18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3pPr>
            <a:lvl4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700" baseline="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4pPr>
            <a:lvl5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4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6725" y="6306682"/>
            <a:ext cx="1269184" cy="32004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12 ნოემბერი 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177" y="6306682"/>
            <a:ext cx="6400800" cy="32004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410" y="6336631"/>
            <a:ext cx="376989" cy="3248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04B0BA-0C2E-4580-B3C7-1D5ACE91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range_el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1040" y="3429000"/>
            <a:ext cx="822960" cy="3429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3291840" cy="6871648"/>
          </a:xfrm>
          <a:prstGeom prst="rect">
            <a:avLst/>
          </a:prstGeom>
        </p:spPr>
        <p:txBody>
          <a:bodyPr/>
          <a:lstStyle>
            <a:lvl1pPr marL="1588" indent="-1588">
              <a:spcBef>
                <a:spcPts val="1500"/>
              </a:spcBef>
              <a:buClr>
                <a:schemeClr val="bg1">
                  <a:lumMod val="50000"/>
                </a:schemeClr>
              </a:buClr>
              <a:buFontTx/>
              <a:buNone/>
              <a:defRPr sz="24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defRPr sz="22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defRPr sz="18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on image icon below to insert graphic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89360" y="576072"/>
            <a:ext cx="484344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00">
                <a:solidFill>
                  <a:srgbClr val="60C3D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89360" y="1727618"/>
            <a:ext cx="4843440" cy="426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0375" indent="-444500" algn="l" defTabSz="739775">
              <a:spcBef>
                <a:spcPts val="0"/>
              </a:spcBef>
              <a:spcAft>
                <a:spcPts val="2000"/>
              </a:spcAft>
              <a:buClr>
                <a:srgbClr val="EB602B"/>
              </a:buClr>
              <a:buFont typeface="Webdings" pitchFamily="18" charset="2"/>
              <a:buChar char=""/>
              <a:defRPr sz="26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  <a:lvl2pPr marL="914400" indent="-347663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defRPr sz="22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2pPr>
            <a:lvl3pPr marL="1379538" indent="-349250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buFont typeface="Webdings" pitchFamily="18" charset="2"/>
              <a:buChar char=""/>
              <a:defRPr sz="18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3pPr>
            <a:lvl4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700" baseline="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4pPr>
            <a:lvl5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4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410" y="6336631"/>
            <a:ext cx="376989" cy="3248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04B0BA-0C2E-4580-B3C7-1D5ACE91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- Spark - D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rk_divider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211" y="576072"/>
            <a:ext cx="6400800" cy="175895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600" b="0" cap="none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211" y="2341535"/>
            <a:ext cx="6400800" cy="131968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- D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211" y="576072"/>
            <a:ext cx="6400800" cy="175895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600" b="0" cap="none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211" y="2341535"/>
            <a:ext cx="6400800" cy="131968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2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5" name="Picture 4" descr="dblue_el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1040" y="3429000"/>
            <a:ext cx="82296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- Spark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rk_dividers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211" y="576072"/>
            <a:ext cx="6400800" cy="175895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600" b="0" cap="none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211" y="2341535"/>
            <a:ext cx="6400800" cy="131968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211" y="576072"/>
            <a:ext cx="6400800" cy="175895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600" b="0" cap="none">
                <a:solidFill>
                  <a:srgbClr val="60C3D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211" y="2341535"/>
            <a:ext cx="6400800" cy="131968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200">
                <a:solidFill>
                  <a:srgbClr val="60C3DA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5" name="Picture 4" descr="blue_el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1040" y="3429000"/>
            <a:ext cx="82296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- Spark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ark_dividers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211" y="576072"/>
            <a:ext cx="6400800" cy="175895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600" b="0" cap="none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211" y="2341535"/>
            <a:ext cx="6400800" cy="131968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211" y="576072"/>
            <a:ext cx="6400800" cy="175895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defRPr sz="2600" b="0" cap="none">
                <a:solidFill>
                  <a:srgbClr val="EB60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211" y="2341535"/>
            <a:ext cx="6400800" cy="131968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2200">
                <a:solidFill>
                  <a:srgbClr val="EB602B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5" name="Picture 4" descr="orange_el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1040" y="3429000"/>
            <a:ext cx="822960" cy="3429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 userDrawn="1"/>
        </p:nvGraphicFramePr>
        <p:xfrm>
          <a:off x="461963" y="1727200"/>
          <a:ext cx="79121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6"/>
          <p:cNvGraphicFramePr>
            <a:graphicFrameLocks/>
          </p:cNvGraphicFramePr>
          <p:nvPr userDrawn="1"/>
        </p:nvGraphicFramePr>
        <p:xfrm>
          <a:off x="461963" y="1727200"/>
          <a:ext cx="79121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pa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_half_spar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574" y="1160813"/>
            <a:ext cx="5029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6574" y="2558586"/>
            <a:ext cx="4572000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845" y="639197"/>
            <a:ext cx="32004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EB60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12 ნოემბერი 2016</a:t>
            </a:r>
            <a:endParaRPr lang="en-US" dirty="0"/>
          </a:p>
        </p:txBody>
      </p:sp>
      <p:sp>
        <p:nvSpPr>
          <p:cNvPr id="16" name="Text Box 19"/>
          <p:cNvSpPr txBox="1">
            <a:spLocks noChangeArrowheads="1"/>
          </p:cNvSpPr>
          <p:nvPr userDrawn="1"/>
        </p:nvSpPr>
        <p:spPr bwMode="black">
          <a:xfrm>
            <a:off x="466725" y="6480127"/>
            <a:ext cx="722312" cy="1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/>
          <a:lstStyle/>
          <a:p>
            <a:pPr eaLnBrk="0" hangingPunct="0">
              <a:spcBef>
                <a:spcPct val="50000"/>
              </a:spcBef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Dechert LLP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_half_spar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574" y="1160813"/>
            <a:ext cx="5029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6574" y="2558586"/>
            <a:ext cx="4572000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845" y="639197"/>
            <a:ext cx="32004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EB60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12 ნოემბერი 2016</a:t>
            </a:r>
            <a:endParaRPr lang="en-US" dirty="0"/>
          </a:p>
        </p:txBody>
      </p:sp>
      <p:sp>
        <p:nvSpPr>
          <p:cNvPr id="16" name="Text Box 19"/>
          <p:cNvSpPr txBox="1">
            <a:spLocks noChangeArrowheads="1"/>
          </p:cNvSpPr>
          <p:nvPr userDrawn="1"/>
        </p:nvSpPr>
        <p:spPr bwMode="black">
          <a:xfrm>
            <a:off x="466725" y="6480127"/>
            <a:ext cx="722312" cy="1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/>
          <a:lstStyle/>
          <a:p>
            <a:pPr eaLnBrk="0" hangingPunct="0">
              <a:spcBef>
                <a:spcPct val="50000"/>
              </a:spcBef>
            </a:pP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600" b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6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Dechert LLP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itle Slide - D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_half_spar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574" y="1160813"/>
            <a:ext cx="5029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6574" y="2558586"/>
            <a:ext cx="4572000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845" y="639197"/>
            <a:ext cx="32004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60C3D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12 ნოემბერი 2016</a:t>
            </a:r>
            <a:endParaRPr lang="en-US" dirty="0"/>
          </a:p>
        </p:txBody>
      </p:sp>
      <p:sp>
        <p:nvSpPr>
          <p:cNvPr id="16" name="Text Box 19"/>
          <p:cNvSpPr txBox="1">
            <a:spLocks noChangeArrowheads="1"/>
          </p:cNvSpPr>
          <p:nvPr userDrawn="1"/>
        </p:nvSpPr>
        <p:spPr bwMode="black">
          <a:xfrm>
            <a:off x="466725" y="6480127"/>
            <a:ext cx="722312" cy="1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/>
          <a:lstStyle/>
          <a:p>
            <a:pPr eaLnBrk="0" hangingPunct="0">
              <a:spcBef>
                <a:spcPct val="50000"/>
              </a:spcBef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Dechert LLP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_half_spar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6574" y="1160813"/>
            <a:ext cx="5029200" cy="1143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6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66574" y="2558586"/>
            <a:ext cx="4572000" cy="914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2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65845" y="639197"/>
            <a:ext cx="3200400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12 ნოემბერი 2016</a:t>
            </a:r>
            <a:endParaRPr lang="en-US" dirty="0"/>
          </a:p>
        </p:txBody>
      </p:sp>
      <p:sp>
        <p:nvSpPr>
          <p:cNvPr id="16" name="Text Box 19"/>
          <p:cNvSpPr txBox="1">
            <a:spLocks noChangeArrowheads="1"/>
          </p:cNvSpPr>
          <p:nvPr userDrawn="1"/>
        </p:nvSpPr>
        <p:spPr bwMode="black">
          <a:xfrm>
            <a:off x="466725" y="6480127"/>
            <a:ext cx="722312" cy="11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 anchorCtr="0"/>
          <a:lstStyle/>
          <a:p>
            <a:pPr eaLnBrk="0" hangingPunct="0">
              <a:spcBef>
                <a:spcPct val="50000"/>
              </a:spcBef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6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en-US" sz="6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Dechert LLP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D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blue_el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1040" y="3429000"/>
            <a:ext cx="82296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1821" y="576072"/>
            <a:ext cx="79121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400">
                <a:solidFill>
                  <a:srgbClr val="60C3D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676" y="1727618"/>
            <a:ext cx="7912100" cy="426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0375" indent="-444500" algn="l" defTabSz="739775">
              <a:spcBef>
                <a:spcPts val="0"/>
              </a:spcBef>
              <a:spcAft>
                <a:spcPts val="2000"/>
              </a:spcAft>
              <a:buClr>
                <a:srgbClr val="EB602B"/>
              </a:buClr>
              <a:buFont typeface="Webdings" pitchFamily="18" charset="2"/>
              <a:buChar char=""/>
              <a:defRPr sz="26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  <a:lvl2pPr marL="914400" indent="-347663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defRPr sz="22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2pPr>
            <a:lvl3pPr marL="1379538" indent="-349250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buFont typeface="Webdings" pitchFamily="18" charset="2"/>
              <a:buChar char=""/>
              <a:defRPr sz="18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3pPr>
            <a:lvl4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700" baseline="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4pPr>
            <a:lvl5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4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6725" y="6306682"/>
            <a:ext cx="1269184" cy="32004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12 ნოემბერი 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177" y="6306682"/>
            <a:ext cx="6400800" cy="32004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410" y="6336631"/>
            <a:ext cx="376989" cy="3248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04B0BA-0C2E-4580-B3C7-1D5ACE91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D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blue_el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1040" y="3429000"/>
            <a:ext cx="822960" cy="3429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3291840" cy="6871648"/>
          </a:xfrm>
          <a:prstGeom prst="rect">
            <a:avLst/>
          </a:prstGeom>
        </p:spPr>
        <p:txBody>
          <a:bodyPr/>
          <a:lstStyle>
            <a:lvl1pPr marL="1588" indent="-1588">
              <a:spcBef>
                <a:spcPts val="1500"/>
              </a:spcBef>
              <a:buClr>
                <a:schemeClr val="bg1">
                  <a:lumMod val="50000"/>
                </a:schemeClr>
              </a:buClr>
              <a:buFontTx/>
              <a:buNone/>
              <a:defRPr sz="24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defRPr sz="22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defRPr sz="18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on image icon below to insert graphic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89360" y="576072"/>
            <a:ext cx="484344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00">
                <a:solidFill>
                  <a:srgbClr val="60C3D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89360" y="1727618"/>
            <a:ext cx="4843440" cy="426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0375" indent="-444500" algn="l" defTabSz="739775">
              <a:spcBef>
                <a:spcPts val="0"/>
              </a:spcBef>
              <a:spcAft>
                <a:spcPts val="2000"/>
              </a:spcAft>
              <a:buClr>
                <a:srgbClr val="EB602B"/>
              </a:buClr>
              <a:buFont typeface="Webdings" pitchFamily="18" charset="2"/>
              <a:buChar char=""/>
              <a:defRPr sz="26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  <a:lvl2pPr marL="914400" indent="-347663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defRPr sz="22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2pPr>
            <a:lvl3pPr marL="1379538" indent="-349250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buFont typeface="Webdings" pitchFamily="18" charset="2"/>
              <a:buChar char=""/>
              <a:defRPr sz="18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3pPr>
            <a:lvl4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700" baseline="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4pPr>
            <a:lvl5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4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410" y="6336631"/>
            <a:ext cx="376989" cy="3248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04B0BA-0C2E-4580-B3C7-1D5ACE91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_el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1040" y="3429000"/>
            <a:ext cx="82296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61821" y="576072"/>
            <a:ext cx="7912100" cy="1143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3400">
                <a:solidFill>
                  <a:srgbClr val="60C3D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2676" y="1727618"/>
            <a:ext cx="7912100" cy="426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0375" indent="-444500" algn="l" defTabSz="739775">
              <a:spcBef>
                <a:spcPts val="0"/>
              </a:spcBef>
              <a:spcAft>
                <a:spcPts val="2000"/>
              </a:spcAft>
              <a:buClr>
                <a:srgbClr val="EB602B"/>
              </a:buClr>
              <a:buFont typeface="Webdings" pitchFamily="18" charset="2"/>
              <a:buChar char=""/>
              <a:defRPr sz="26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  <a:lvl2pPr marL="914400" indent="-347663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defRPr sz="22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2pPr>
            <a:lvl3pPr marL="1379538" indent="-349250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buFont typeface="Webdings" pitchFamily="18" charset="2"/>
              <a:buChar char=""/>
              <a:defRPr sz="18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3pPr>
            <a:lvl4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700" baseline="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4pPr>
            <a:lvl5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4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6725" y="6306682"/>
            <a:ext cx="1269184" cy="32004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12 ნოემბერი 2016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1177" y="6306682"/>
            <a:ext cx="6400800" cy="32004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90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410" y="6336631"/>
            <a:ext cx="376989" cy="3248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04B0BA-0C2E-4580-B3C7-1D5ACE91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elemen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321040" y="3429000"/>
            <a:ext cx="822960" cy="3429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0" y="0"/>
            <a:ext cx="3291840" cy="6871648"/>
          </a:xfrm>
          <a:prstGeom prst="rect">
            <a:avLst/>
          </a:prstGeom>
        </p:spPr>
        <p:txBody>
          <a:bodyPr/>
          <a:lstStyle>
            <a:lvl1pPr marL="1588" indent="-1588">
              <a:spcBef>
                <a:spcPts val="1500"/>
              </a:spcBef>
              <a:buClr>
                <a:schemeClr val="bg1">
                  <a:lumMod val="50000"/>
                </a:schemeClr>
              </a:buClr>
              <a:buFontTx/>
              <a:buNone/>
              <a:defRPr sz="24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defRPr sz="22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500"/>
              </a:spcBef>
              <a:spcAft>
                <a:spcPts val="500"/>
              </a:spcAft>
              <a:buClr>
                <a:schemeClr val="bg1">
                  <a:lumMod val="50000"/>
                </a:schemeClr>
              </a:buClr>
              <a:defRPr sz="18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3pPr>
            <a:lvl4pPr>
              <a:buClr>
                <a:schemeClr val="bg1">
                  <a:lumMod val="50000"/>
                </a:schemeClr>
              </a:buCl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buClr>
                <a:schemeClr val="bg1">
                  <a:lumMod val="50000"/>
                </a:schemeClr>
              </a:buClr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on image icon below to insert graphic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589360" y="576072"/>
            <a:ext cx="4843440" cy="1143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400">
                <a:solidFill>
                  <a:srgbClr val="60C3DA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589360" y="1727618"/>
            <a:ext cx="4843440" cy="42672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0375" indent="-444500" algn="l" defTabSz="739775">
              <a:spcBef>
                <a:spcPts val="0"/>
              </a:spcBef>
              <a:spcAft>
                <a:spcPts val="2000"/>
              </a:spcAft>
              <a:buClr>
                <a:srgbClr val="EB602B"/>
              </a:buClr>
              <a:buFont typeface="Webdings" pitchFamily="18" charset="2"/>
              <a:buChar char=""/>
              <a:defRPr sz="26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1pPr>
            <a:lvl2pPr marL="914400" indent="-347663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defRPr sz="22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2pPr>
            <a:lvl3pPr marL="1379538" indent="-349250" algn="l">
              <a:spcBef>
                <a:spcPts val="0"/>
              </a:spcBef>
              <a:spcAft>
                <a:spcPts val="1500"/>
              </a:spcAft>
              <a:buClr>
                <a:srgbClr val="EB602B"/>
              </a:buClr>
              <a:buFont typeface="Webdings" pitchFamily="18" charset="2"/>
              <a:buChar char=""/>
              <a:defRPr sz="1800">
                <a:solidFill>
                  <a:srgbClr val="00395C"/>
                </a:solidFill>
                <a:latin typeface="Arial" pitchFamily="34" charset="0"/>
                <a:cs typeface="Arial" pitchFamily="34" charset="0"/>
              </a:defRPr>
            </a:lvl3pPr>
            <a:lvl4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700" baseline="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4pPr>
            <a:lvl5pPr>
              <a:spcAft>
                <a:spcPts val="1000"/>
              </a:spcAft>
              <a:buClr>
                <a:schemeClr val="bg1">
                  <a:lumMod val="50000"/>
                </a:schemeClr>
              </a:buClr>
              <a:buNone/>
              <a:defRPr sz="1400">
                <a:solidFill>
                  <a:srgbClr val="00355F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8410" y="6336631"/>
            <a:ext cx="376989" cy="324829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defRPr sz="1300" b="1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D04B0BA-0C2E-4580-B3C7-1D5ACE916FA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60" r:id="rId3"/>
    <p:sldLayoutId id="2147483668" r:id="rId4"/>
    <p:sldLayoutId id="2147483673" r:id="rId5"/>
    <p:sldLayoutId id="2147483650" r:id="rId6"/>
    <p:sldLayoutId id="2147483652" r:id="rId7"/>
    <p:sldLayoutId id="2147483674" r:id="rId8"/>
    <p:sldLayoutId id="2147483681" r:id="rId9"/>
    <p:sldLayoutId id="2147483675" r:id="rId10"/>
    <p:sldLayoutId id="2147483682" r:id="rId11"/>
    <p:sldLayoutId id="2147483651" r:id="rId12"/>
    <p:sldLayoutId id="2147483678" r:id="rId13"/>
    <p:sldLayoutId id="2147483676" r:id="rId14"/>
    <p:sldLayoutId id="2147483679" r:id="rId15"/>
    <p:sldLayoutId id="2147483677" r:id="rId16"/>
    <p:sldLayoutId id="2147483680" r:id="rId17"/>
    <p:sldLayoutId id="2147483655" r:id="rId18"/>
    <p:sldLayoutId id="2147483683" r:id="rId19"/>
    <p:sldLayoutId id="2147483684" r:id="rId20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usu.edu/files/publications/publication/AG-SO-03.pdf" TargetMode="External"/><Relationship Id="rId2" Type="http://schemas.openxmlformats.org/officeDocument/2006/relationships/hyperlink" Target="http://www.slideshare.net/ZubyGoharAnsari1/salinity-stress-tolerance-in-plants-master-seminar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lantstress.com/Articles/index.asp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chopen.com/books/abioticstress-in-plants-mechanisms-and-adaptations/salinity-stress-and-salt-tolerance" TargetMode="Externa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1497" y="206477"/>
            <a:ext cx="4542503" cy="981653"/>
          </a:xfrm>
        </p:spPr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1" name="Title 6"/>
          <p:cNvSpPr txBox="1">
            <a:spLocks/>
          </p:cNvSpPr>
          <p:nvPr/>
        </p:nvSpPr>
        <p:spPr>
          <a:xfrm>
            <a:off x="4748980" y="221227"/>
            <a:ext cx="5147187" cy="10618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a-GE" b="1" dirty="0" smtClean="0">
                <a:latin typeface="Sylfaen" pitchFamily="18" charset="0"/>
                <a:ea typeface="+mj-ea"/>
                <a:cs typeface="Arial" pitchFamily="34" charset="0"/>
              </a:rPr>
              <a:t>თბილისის სახელმწიფო უნივერსიტეტი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j-ea"/>
                <a:cs typeface="Arial" pitchFamily="34" charset="0"/>
              </a:rPr>
              <a:t>სადოქტორო პროგრამა: ბიოლოგია</a:t>
            </a:r>
            <a:br>
              <a:rPr kumimoji="0" lang="ka-GE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j-ea"/>
                <a:cs typeface="Arial" pitchFamily="34" charset="0"/>
              </a:rPr>
            </a:br>
            <a:r>
              <a:rPr kumimoji="0" lang="ka-GE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j-ea"/>
                <a:cs typeface="Arial" pitchFamily="34" charset="0"/>
              </a:rPr>
              <a:t>მოდული: მცენარეთა ბიოლოგია</a:t>
            </a:r>
            <a: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ka-GE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ext Placeholder 7"/>
          <p:cNvSpPr txBox="1">
            <a:spLocks/>
          </p:cNvSpPr>
          <p:nvPr/>
        </p:nvSpPr>
        <p:spPr>
          <a:xfrm>
            <a:off x="221226" y="1696066"/>
            <a:ext cx="8731045" cy="3893574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/>
          <a:p>
            <a:pPr algn="ctr"/>
            <a:r>
              <a:rPr lang="ka-GE" sz="3000" b="1" dirty="0" smtClean="0">
                <a:latin typeface="Sylfaen" pitchFamily="18" charset="0"/>
                <a:ea typeface="+mj-ea"/>
                <a:cs typeface="Arial" pitchFamily="34" charset="0"/>
              </a:rPr>
              <a:t>ეკატერინე პოპიაშვილი</a:t>
            </a:r>
            <a:endParaRPr lang="en-US" sz="3000" b="1" dirty="0" smtClean="0">
              <a:latin typeface="Sylfaen" pitchFamily="18" charset="0"/>
              <a:ea typeface="+mj-ea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Sylfaen" pitchFamily="18" charset="0"/>
                <a:ea typeface="+mj-ea"/>
                <a:cs typeface="Arial" pitchFamily="34" charset="0"/>
              </a:rPr>
              <a:t>II </a:t>
            </a:r>
            <a:r>
              <a:rPr lang="ka-GE" sz="2000" dirty="0" smtClean="0">
                <a:latin typeface="Sylfaen" pitchFamily="18" charset="0"/>
                <a:ea typeface="+mj-ea"/>
                <a:cs typeface="Arial" pitchFamily="34" charset="0"/>
              </a:rPr>
              <a:t>სემესტრის დოქტორანტი</a:t>
            </a:r>
            <a:endParaRPr lang="en-US" sz="2000" dirty="0" smtClean="0">
              <a:latin typeface="Sylfaen" pitchFamily="18" charset="0"/>
              <a:ea typeface="+mj-ea"/>
              <a:cs typeface="Arial" pitchFamily="34" charset="0"/>
            </a:endParaRPr>
          </a:p>
          <a:p>
            <a:pPr algn="ctr"/>
            <a:r>
              <a:rPr lang="ka-GE" sz="2000" dirty="0" smtClean="0">
                <a:latin typeface="Sylfaen" pitchFamily="18" charset="0"/>
                <a:ea typeface="+mj-ea"/>
                <a:cs typeface="Arial" pitchFamily="34" charset="0"/>
              </a:rPr>
              <a:t> </a:t>
            </a:r>
            <a:endParaRPr lang="en-US" sz="2000" dirty="0" smtClean="0">
              <a:latin typeface="Sylfaen" pitchFamily="18" charset="0"/>
              <a:ea typeface="+mj-ea"/>
              <a:cs typeface="Arial" pitchFamily="34" charset="0"/>
            </a:endParaRPr>
          </a:p>
          <a:p>
            <a:pPr algn="ctr"/>
            <a:endParaRPr lang="ka-GE" sz="2000" dirty="0" smtClean="0">
              <a:latin typeface="Sylfaen" pitchFamily="18" charset="0"/>
              <a:ea typeface="+mj-ea"/>
              <a:cs typeface="Arial" pitchFamily="34" charset="0"/>
            </a:endParaRPr>
          </a:p>
          <a:p>
            <a:pPr algn="ctr"/>
            <a:r>
              <a:rPr lang="en-US" sz="2000" dirty="0" smtClean="0">
                <a:latin typeface="Sylfaen" pitchFamily="18" charset="0"/>
                <a:cs typeface="Arial" pitchFamily="34" charset="0"/>
              </a:rPr>
              <a:t>I </a:t>
            </a:r>
            <a:r>
              <a:rPr lang="ka-GE" sz="2000" dirty="0" smtClean="0">
                <a:latin typeface="Sylfaen" pitchFamily="18" charset="0"/>
                <a:ea typeface="+mj-ea"/>
                <a:cs typeface="Arial" pitchFamily="34" charset="0"/>
              </a:rPr>
              <a:t>სასემინარო ნაშრომი თემაზე:</a:t>
            </a:r>
          </a:p>
          <a:p>
            <a:pPr algn="ctr"/>
            <a:endParaRPr lang="en-US" sz="2000" dirty="0" smtClean="0">
              <a:latin typeface="Sylfaen" pitchFamily="18" charset="0"/>
              <a:ea typeface="+mj-ea"/>
              <a:cs typeface="Arial" pitchFamily="34" charset="0"/>
            </a:endParaRPr>
          </a:p>
          <a:p>
            <a:pPr algn="ctr"/>
            <a:r>
              <a:rPr lang="ka-GE" sz="3600" dirty="0" smtClean="0">
                <a:latin typeface="Sylfaen" pitchFamily="18" charset="0"/>
                <a:ea typeface="+mj-ea"/>
                <a:cs typeface="Arial" pitchFamily="34" charset="0"/>
              </a:rPr>
              <a:t> </a:t>
            </a:r>
            <a:r>
              <a:rPr lang="ka-GE" sz="3200" b="1" dirty="0" smtClean="0">
                <a:latin typeface="Sylfaen" pitchFamily="18" charset="0"/>
                <a:ea typeface="+mj-ea"/>
                <a:cs typeface="Arial" pitchFamily="34" charset="0"/>
              </a:rPr>
              <a:t>ნიადაგის  დამლაშებით </a:t>
            </a:r>
          </a:p>
          <a:p>
            <a:pPr algn="ctr"/>
            <a:r>
              <a:rPr lang="ka-GE" sz="3200" b="1" dirty="0" smtClean="0">
                <a:latin typeface="Sylfaen" pitchFamily="18" charset="0"/>
                <a:ea typeface="+mj-ea"/>
                <a:cs typeface="Arial" pitchFamily="34" charset="0"/>
              </a:rPr>
              <a:t>გამოწვეული სტრესის მიმართ საპასუხო რეაქციის ფორმირება  მცენარეში</a:t>
            </a:r>
            <a:endParaRPr lang="en-US" sz="3200" b="1" dirty="0" smtClean="0">
              <a:latin typeface="Sylfaen" pitchFamily="18" charset="0"/>
              <a:ea typeface="+mj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ka-GE" sz="2000" dirty="0" smtClean="0">
              <a:solidFill>
                <a:srgbClr val="FFFFFF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Picture 14" descr="ფაილი:TSU Logo.sv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94" y="5291248"/>
            <a:ext cx="1367516" cy="13455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TSU20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477" y="176981"/>
            <a:ext cx="4438650" cy="11334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04335" y="6297561"/>
            <a:ext cx="23392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  <a:cs typeface="Times New Roman" pitchFamily="18" charset="0"/>
              </a:rPr>
              <a:t>9 </a:t>
            </a:r>
            <a:r>
              <a:rPr lang="ka-GE" sz="1600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  <a:cs typeface="Times New Roman" pitchFamily="18" charset="0"/>
              </a:rPr>
              <a:t>თებერვალი, 2017წ.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93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40" y="840658"/>
            <a:ext cx="7912100" cy="1032386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             </a:t>
            </a:r>
            <a:r>
              <a:rPr lang="ka-GE" sz="4400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ჰალოფიტების ტიპები</a:t>
            </a:r>
            <a:r>
              <a:rPr lang="ka-GE" sz="4400" b="1" dirty="0" smtClean="0">
                <a:solidFill>
                  <a:srgbClr val="EB602B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a-GE" b="1" dirty="0" smtClean="0">
                <a:solidFill>
                  <a:srgbClr val="EB602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a-GE" b="1" dirty="0" smtClean="0">
                <a:solidFill>
                  <a:srgbClr val="EB602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a-GE" b="1" dirty="0" smtClean="0"/>
              <a:t/>
            </a:r>
            <a:br>
              <a:rPr lang="ka-GE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669" y="2281083"/>
            <a:ext cx="8342112" cy="2635691"/>
          </a:xfrm>
        </p:spPr>
        <p:txBody>
          <a:bodyPr/>
          <a:lstStyle/>
          <a:p>
            <a:pPr algn="just"/>
            <a:r>
              <a:rPr lang="ka-GE" sz="3600" b="1" dirty="0" smtClean="0">
                <a:solidFill>
                  <a:schemeClr val="tx1"/>
                </a:solidFill>
                <a:latin typeface="Sylfaen" pitchFamily="18" charset="0"/>
              </a:rPr>
              <a:t>1. მარილის დამგროვებელი</a:t>
            </a:r>
          </a:p>
          <a:p>
            <a:pPr algn="just"/>
            <a:r>
              <a:rPr lang="ka-GE" sz="3600" b="1" dirty="0" smtClean="0">
                <a:solidFill>
                  <a:schemeClr val="tx1"/>
                </a:solidFill>
                <a:latin typeface="Sylfaen" pitchFamily="18" charset="0"/>
              </a:rPr>
              <a:t>2. მარილის გამომყოფი</a:t>
            </a:r>
            <a:endParaRPr lang="en-US" sz="36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just"/>
            <a:r>
              <a:rPr lang="ka-GE" sz="3600" b="1" dirty="0" smtClean="0">
                <a:solidFill>
                  <a:schemeClr val="tx1"/>
                </a:solidFill>
                <a:latin typeface="Sylfaen" pitchFamily="18" charset="0"/>
              </a:rPr>
              <a:t>3. მარილის დამბლოკავი</a:t>
            </a:r>
          </a:p>
          <a:p>
            <a:pPr algn="just">
              <a:buNone/>
            </a:pPr>
            <a:endParaRPr lang="ka-GE" sz="36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algn="just"/>
            <a:endParaRPr lang="en-US" sz="2000" b="1" dirty="0" smtClean="0"/>
          </a:p>
          <a:p>
            <a:pPr algn="just"/>
            <a:endParaRPr lang="en-US" sz="20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040" y="340098"/>
            <a:ext cx="7912100" cy="707038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1. მარილის დამგროვებელი 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729" y="1192603"/>
            <a:ext cx="8952271" cy="2320414"/>
          </a:xfrm>
        </p:spPr>
        <p:txBody>
          <a:bodyPr/>
          <a:lstStyle/>
          <a:p>
            <a:pPr algn="just"/>
            <a:r>
              <a:rPr lang="ka-GE" sz="2200" b="1" dirty="0" smtClean="0">
                <a:latin typeface="Sylfaen" pitchFamily="18" charset="0"/>
              </a:rPr>
              <a:t>აქტიურად შთანთქავენ მარილებს ნიადაგიდან</a:t>
            </a:r>
          </a:p>
          <a:p>
            <a:pPr algn="just"/>
            <a:r>
              <a:rPr lang="ka-GE" sz="2200" b="1" dirty="0" smtClean="0">
                <a:latin typeface="Sylfaen" pitchFamily="18" charset="0"/>
              </a:rPr>
              <a:t>უჯრედებში მარილის კონცენტრაცია აღემატება ნიადაგში არსებული მარილის კონცენტრაციას</a:t>
            </a:r>
          </a:p>
          <a:p>
            <a:pPr algn="just"/>
            <a:r>
              <a:rPr lang="ka-GE" sz="2200" b="1" dirty="0" smtClean="0">
                <a:latin typeface="Sylfaen" pitchFamily="18" charset="0"/>
              </a:rPr>
              <a:t>წყლის შემცველობა ამ მცენარეებში 90%-ს აღწევს</a:t>
            </a:r>
          </a:p>
          <a:p>
            <a:pPr algn="just">
              <a:buNone/>
            </a:pPr>
            <a:endParaRPr lang="en-US" sz="20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Image result for suaeda marit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952" y="3274644"/>
            <a:ext cx="2949675" cy="269600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135" y="5973097"/>
            <a:ext cx="3800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latin typeface="Sylfaen" pitchFamily="18" charset="0"/>
              </a:rPr>
              <a:t>მარილიანი ჭაობის მცენარე</a:t>
            </a:r>
            <a:endParaRPr lang="en-US" sz="2000" b="1" dirty="0" smtClean="0">
              <a:latin typeface="Sylfaen" pitchFamily="18" charset="0"/>
            </a:endParaRPr>
          </a:p>
          <a:p>
            <a:r>
              <a:rPr lang="en-US" sz="2000" b="1" i="1" dirty="0" err="1" smtClean="0">
                <a:latin typeface="Sylfaen" pitchFamily="18" charset="0"/>
              </a:rPr>
              <a:t>Suaeda</a:t>
            </a:r>
            <a:r>
              <a:rPr lang="en-US" sz="2000" b="1" i="1" dirty="0" smtClean="0">
                <a:latin typeface="Sylfaen" pitchFamily="18" charset="0"/>
              </a:rPr>
              <a:t> maritima</a:t>
            </a:r>
            <a:r>
              <a:rPr lang="ka-GE" sz="2000" b="1" i="1" dirty="0" smtClean="0">
                <a:latin typeface="Sylfaen" pitchFamily="18" charset="0"/>
              </a:rPr>
              <a:t> </a:t>
            </a:r>
            <a:r>
              <a:rPr lang="en-US" sz="2000" b="1" dirty="0" smtClean="0">
                <a:latin typeface="Sylfaen" pitchFamily="18" charset="0"/>
              </a:rPr>
              <a:t>L.</a:t>
            </a:r>
          </a:p>
        </p:txBody>
      </p:sp>
      <p:pic>
        <p:nvPicPr>
          <p:cNvPr id="8" name="Picture 2" descr="Salicornia is a genus of succulent, halophyte (salt tolerant) plants that grow in salt marshes, on beaches, and among mangrove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7912" y="3216939"/>
            <a:ext cx="3419237" cy="256442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237" y="5796116"/>
            <a:ext cx="1244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000" b="1" dirty="0" smtClean="0">
                <a:latin typeface="Sylfaen" pitchFamily="18" charset="0"/>
              </a:rPr>
              <a:t>ჩოღანო</a:t>
            </a:r>
          </a:p>
          <a:p>
            <a:r>
              <a:rPr lang="en-US" sz="2000" b="1" dirty="0" smtClean="0">
                <a:latin typeface="Sylfaen" pitchFamily="18" charset="0"/>
              </a:rPr>
              <a:t>Salicornia</a:t>
            </a:r>
            <a:endParaRPr lang="en-US" sz="2000" b="1" dirty="0"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6437" y="6150114"/>
            <a:ext cx="22028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1600" b="1" dirty="0" smtClean="0">
                <a:latin typeface="Sylfaen" pitchFamily="18" charset="0"/>
              </a:rPr>
              <a:t>(ოჯ. ჯიჯლაყასებრნი</a:t>
            </a:r>
          </a:p>
          <a:p>
            <a:r>
              <a:rPr lang="en-US" sz="1600" b="1" dirty="0" err="1" smtClean="0">
                <a:latin typeface="Sylfaen" pitchFamily="18" charset="0"/>
              </a:rPr>
              <a:t>Amaranthaceae</a:t>
            </a:r>
            <a:r>
              <a:rPr lang="ka-GE" sz="1600" b="1" dirty="0" smtClean="0">
                <a:latin typeface="Sylfae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968" y="384343"/>
            <a:ext cx="8583561" cy="839774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 </a:t>
            </a:r>
            <a:r>
              <a:rPr lang="ka-GE" sz="3100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ჭარბი მარილი ცენტრალურ ვაკუოლში გროვდება</a:t>
            </a:r>
            <a:endParaRPr lang="en-US" sz="3100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56820"/>
            <a:ext cx="5355840" cy="2133922"/>
          </a:xfrm>
        </p:spPr>
        <p:txBody>
          <a:bodyPr/>
          <a:lstStyle/>
          <a:p>
            <a:pPr algn="just">
              <a:buNone/>
            </a:pPr>
            <a:r>
              <a:rPr lang="ka-GE" sz="1800" dirty="0" smtClean="0">
                <a:latin typeface="Sylfaen" pitchFamily="18" charset="0"/>
              </a:rPr>
              <a:t>  </a:t>
            </a:r>
            <a:r>
              <a:rPr lang="ka-GE" sz="1800" b="1" dirty="0" smtClean="0">
                <a:latin typeface="Sylfaen" pitchFamily="18" charset="0"/>
              </a:rPr>
              <a:t>ვაკუოლის ტონოპლასტში წარმოდგენილია:</a:t>
            </a:r>
          </a:p>
          <a:p>
            <a:pPr>
              <a:buNone/>
            </a:pPr>
            <a:r>
              <a:rPr lang="en-US" sz="1800" b="1" dirty="0" smtClean="0">
                <a:latin typeface="Sylfaen" pitchFamily="18" charset="0"/>
              </a:rPr>
              <a:t> Na</a:t>
            </a:r>
            <a:r>
              <a:rPr lang="en-US" sz="1800" b="1" baseline="30000" dirty="0" smtClean="0">
                <a:latin typeface="Sylfaen" pitchFamily="18" charset="0"/>
              </a:rPr>
              <a:t>+</a:t>
            </a:r>
            <a:r>
              <a:rPr lang="en-US" sz="1800" b="1" dirty="0" smtClean="0">
                <a:latin typeface="Sylfaen" pitchFamily="18" charset="0"/>
              </a:rPr>
              <a:t>/H</a:t>
            </a:r>
            <a:r>
              <a:rPr lang="en-US" sz="1800" b="1" baseline="30000" dirty="0" smtClean="0">
                <a:latin typeface="Sylfaen" pitchFamily="18" charset="0"/>
              </a:rPr>
              <a:t>+</a:t>
            </a:r>
            <a:r>
              <a:rPr lang="en-US" sz="1800" b="1" dirty="0" smtClean="0">
                <a:latin typeface="Sylfaen" pitchFamily="18" charset="0"/>
              </a:rPr>
              <a:t>-</a:t>
            </a:r>
            <a:r>
              <a:rPr lang="ka-GE" sz="1800" b="1" dirty="0" smtClean="0">
                <a:latin typeface="Sylfaen" pitchFamily="18" charset="0"/>
              </a:rPr>
              <a:t>ის ანტიპორტერული ტუმბოები</a:t>
            </a:r>
          </a:p>
          <a:p>
            <a:pPr>
              <a:buNone/>
            </a:pPr>
            <a:r>
              <a:rPr lang="ka-GE" sz="1800" b="1" dirty="0" smtClean="0">
                <a:latin typeface="Sylfaen" pitchFamily="18" charset="0"/>
              </a:rPr>
              <a:t> ვაკუოლური ატფ-აზა (</a:t>
            </a:r>
            <a:r>
              <a:rPr lang="en-US" sz="1800" b="1" dirty="0" smtClean="0">
                <a:latin typeface="Sylfaen" pitchFamily="18" charset="0"/>
              </a:rPr>
              <a:t>V-</a:t>
            </a:r>
            <a:r>
              <a:rPr lang="en-US" sz="1800" b="1" dirty="0" err="1" smtClean="0">
                <a:latin typeface="Sylfaen" pitchFamily="18" charset="0"/>
              </a:rPr>
              <a:t>ATPase</a:t>
            </a:r>
            <a:r>
              <a:rPr lang="ka-GE" sz="1800" b="1" dirty="0" smtClean="0">
                <a:latin typeface="Sylfaen" pitchFamily="18" charset="0"/>
              </a:rPr>
              <a:t>)</a:t>
            </a:r>
          </a:p>
          <a:p>
            <a:pPr>
              <a:buNone/>
            </a:pP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ვაკუოლური პიროფოსფატაზა</a:t>
            </a:r>
            <a:r>
              <a:rPr lang="en-US" sz="1800" b="1" dirty="0" smtClean="0">
                <a:latin typeface="Sylfaen" pitchFamily="18" charset="0"/>
              </a:rPr>
              <a:t> </a:t>
            </a:r>
            <a:r>
              <a:rPr lang="ka-GE" sz="1800" b="1" dirty="0" smtClean="0">
                <a:latin typeface="Sylfaen" pitchFamily="18" charset="0"/>
              </a:rPr>
              <a:t>(</a:t>
            </a:r>
            <a:r>
              <a:rPr lang="en-US" sz="1800" b="1" dirty="0" smtClean="0">
                <a:latin typeface="Sylfaen" pitchFamily="18" charset="0"/>
              </a:rPr>
              <a:t>V-</a:t>
            </a:r>
            <a:r>
              <a:rPr lang="en-US" sz="1800" b="1" dirty="0" err="1" smtClean="0">
                <a:latin typeface="Sylfaen" pitchFamily="18" charset="0"/>
              </a:rPr>
              <a:t>Ppase</a:t>
            </a:r>
            <a:r>
              <a:rPr lang="ka-GE" sz="1800" b="1" dirty="0" smtClean="0">
                <a:latin typeface="Sylfaen" pitchFamily="18" charset="0"/>
              </a:rPr>
              <a:t>)</a:t>
            </a:r>
            <a:endParaRPr lang="en-US" sz="1800" b="1" dirty="0" smtClean="0">
              <a:latin typeface="Sylfaen" pitchFamily="18" charset="0"/>
            </a:endParaRPr>
          </a:p>
          <a:p>
            <a:pPr>
              <a:buNone/>
            </a:pPr>
            <a:r>
              <a:rPr lang="en-US" sz="1800" b="1" dirty="0" smtClean="0">
                <a:latin typeface="Sylfaen" pitchFamily="18" charset="0"/>
              </a:rPr>
              <a:t>            </a:t>
            </a:r>
            <a:endParaRPr lang="ka-GE" sz="1800" b="1" dirty="0" smtClean="0">
              <a:latin typeface="Sylfaen" pitchFamily="18" charset="0"/>
            </a:endParaRPr>
          </a:p>
          <a:p>
            <a:pPr>
              <a:buNone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4796852" y="4257207"/>
            <a:ext cx="2743200" cy="236844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a-GE" dirty="0" smtClean="0"/>
          </a:p>
          <a:p>
            <a:pPr algn="ctr"/>
            <a:endParaRPr lang="ka-GE" dirty="0" smtClean="0"/>
          </a:p>
          <a:p>
            <a:pPr algn="ctr"/>
            <a:endParaRPr lang="ka-GE" dirty="0" smtClean="0"/>
          </a:p>
          <a:p>
            <a:pPr algn="ctr"/>
            <a:endParaRPr lang="ka-GE" dirty="0" smtClean="0"/>
          </a:p>
          <a:p>
            <a:pPr algn="ctr"/>
            <a:endParaRPr lang="ka-GE" dirty="0" smtClean="0"/>
          </a:p>
          <a:p>
            <a:pPr algn="ctr"/>
            <a:endParaRPr lang="ka-GE" dirty="0" smtClean="0"/>
          </a:p>
          <a:p>
            <a:pPr algn="ctr"/>
            <a:r>
              <a:rPr lang="ka-GE" dirty="0" smtClean="0"/>
              <a:t>          ვაკუოლი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12039" y="5336498"/>
            <a:ext cx="779489" cy="569627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4347148" y="5336498"/>
            <a:ext cx="97436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482059" y="5921115"/>
            <a:ext cx="884420" cy="149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597250">
            <a:off x="6056026" y="3792512"/>
            <a:ext cx="374754" cy="7944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1430862">
            <a:off x="7017897" y="4169762"/>
            <a:ext cx="374754" cy="7944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42014" y="5760828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Na</a:t>
            </a:r>
            <a:r>
              <a:rPr lang="en-US" b="1" baseline="30000" dirty="0" smtClean="0"/>
              <a:t> +</a:t>
            </a:r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76335" y="5206192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</a:t>
            </a:r>
            <a:r>
              <a:rPr lang="en-US" b="1" baseline="30000" dirty="0" smtClean="0"/>
              <a:t> +</a:t>
            </a:r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020447" y="5088769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</a:t>
            </a:r>
            <a:r>
              <a:rPr lang="en-US" b="1" baseline="30000" dirty="0" smtClean="0"/>
              <a:t> +</a:t>
            </a:r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804276" y="5043798"/>
            <a:ext cx="478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</a:t>
            </a:r>
            <a:r>
              <a:rPr lang="en-US" b="1" baseline="30000" dirty="0" smtClean="0"/>
              <a:t> +</a:t>
            </a:r>
            <a:r>
              <a:rPr lang="en-US" baseline="30000" dirty="0" smtClean="0"/>
              <a:t> </a:t>
            </a:r>
            <a:endParaRPr lang="en-US" dirty="0"/>
          </a:p>
        </p:txBody>
      </p:sp>
      <p:cxnSp>
        <p:nvCxnSpPr>
          <p:cNvPr id="20" name="Straight Arrow Connector 19"/>
          <p:cNvCxnSpPr>
            <a:stCxn id="13" idx="2"/>
          </p:cNvCxnSpPr>
          <p:nvPr/>
        </p:nvCxnSpPr>
        <p:spPr>
          <a:xfrm rot="5400000">
            <a:off x="5940004" y="4756995"/>
            <a:ext cx="410717" cy="587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2"/>
          </p:cNvCxnSpPr>
          <p:nvPr/>
        </p:nvCxnSpPr>
        <p:spPr>
          <a:xfrm rot="5400000">
            <a:off x="6819452" y="4991361"/>
            <a:ext cx="286250" cy="1641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rved Up Arrow 33"/>
          <p:cNvSpPr/>
          <p:nvPr/>
        </p:nvSpPr>
        <p:spPr>
          <a:xfrm rot="17987376">
            <a:off x="5636301" y="3882452"/>
            <a:ext cx="509666" cy="31479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Down Arrow 35"/>
          <p:cNvSpPr/>
          <p:nvPr/>
        </p:nvSpPr>
        <p:spPr>
          <a:xfrm rot="15862481">
            <a:off x="7330190" y="4407109"/>
            <a:ext cx="539646" cy="3897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96656" y="3927423"/>
            <a:ext cx="76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ატფ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782393" y="4544518"/>
            <a:ext cx="764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ატფ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7090348" y="6235908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ციტოპლაზმა</a:t>
            </a:r>
            <a:endParaRPr lang="en-US" dirty="0"/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5975" y="1404626"/>
            <a:ext cx="2832152" cy="283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Rectangle 40"/>
          <p:cNvSpPr/>
          <p:nvPr/>
        </p:nvSpPr>
        <p:spPr>
          <a:xfrm>
            <a:off x="2833823" y="2135062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Na</a:t>
            </a:r>
            <a:r>
              <a:rPr lang="en-US" sz="2800" b="1" baseline="30000" dirty="0" smtClean="0">
                <a:solidFill>
                  <a:schemeClr val="accent5"/>
                </a:solidFill>
              </a:rPr>
              <a:t> +</a:t>
            </a:r>
            <a:r>
              <a:rPr lang="en-US" sz="2800" baseline="30000" dirty="0" smtClean="0">
                <a:solidFill>
                  <a:schemeClr val="accent5"/>
                </a:solidFill>
              </a:rPr>
              <a:t>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55122" y="1700347"/>
            <a:ext cx="827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5"/>
                </a:solidFill>
              </a:rPr>
              <a:t>Na</a:t>
            </a:r>
            <a:r>
              <a:rPr lang="en-US" sz="2800" b="1" baseline="30000" dirty="0" smtClean="0">
                <a:solidFill>
                  <a:schemeClr val="accent5"/>
                </a:solidFill>
              </a:rPr>
              <a:t> +</a:t>
            </a:r>
            <a:r>
              <a:rPr lang="en-US" sz="2800" baseline="30000" dirty="0" smtClean="0">
                <a:solidFill>
                  <a:schemeClr val="accent5"/>
                </a:solidFill>
              </a:rPr>
              <a:t> </a:t>
            </a:r>
            <a:endParaRPr lang="en-US" sz="2800" dirty="0">
              <a:solidFill>
                <a:schemeClr val="accent5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87383" y="2254570"/>
            <a:ext cx="1526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b="1" dirty="0" smtClean="0">
                <a:latin typeface="Sylfaen" pitchFamily="18" charset="0"/>
              </a:rPr>
              <a:t>ვაკუოლი</a:t>
            </a:r>
            <a:endParaRPr lang="en-US" sz="24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7118" y="204945"/>
            <a:ext cx="7912100" cy="736534"/>
          </a:xfrm>
        </p:spPr>
        <p:txBody>
          <a:bodyPr/>
          <a:lstStyle/>
          <a:p>
            <a:r>
              <a:rPr lang="ka-GE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. </a:t>
            </a:r>
            <a:r>
              <a:rPr lang="ka-GE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მარილის  გამომყოფი 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388" y="1613059"/>
            <a:ext cx="3661035" cy="244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974361" y="824459"/>
            <a:ext cx="20902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მარილის</a:t>
            </a:r>
          </a:p>
          <a:p>
            <a:r>
              <a:rPr lang="ka-GE" dirty="0" smtClean="0"/>
              <a:t> გამომყოფი </a:t>
            </a:r>
          </a:p>
          <a:p>
            <a:r>
              <a:rPr lang="ka-GE" dirty="0" smtClean="0"/>
              <a:t>ჯირკვალი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3102" y="1199214"/>
            <a:ext cx="124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ფოთოლი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267" y="959371"/>
            <a:ext cx="3581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794885" y="1693888"/>
            <a:ext cx="1139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მარილი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08002" y="3372787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dirty="0" smtClean="0"/>
              <a:t>ფოთლის</a:t>
            </a:r>
          </a:p>
          <a:p>
            <a:r>
              <a:rPr lang="ka-GE" dirty="0" smtClean="0"/>
              <a:t> ეპიდერმისი</a:t>
            </a:r>
            <a:endParaRPr lang="en-US" dirty="0"/>
          </a:p>
        </p:txBody>
      </p:sp>
      <p:pic>
        <p:nvPicPr>
          <p:cNvPr id="1031" name="Picture 7" descr="Related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458" y="4203436"/>
            <a:ext cx="5240884" cy="2399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4058" y="5847121"/>
            <a:ext cx="1686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b="1" dirty="0" smtClean="0">
                <a:latin typeface="Sylfaen" pitchFamily="18" charset="0"/>
              </a:rPr>
              <a:t>იალღუნი  </a:t>
            </a:r>
          </a:p>
          <a:p>
            <a:r>
              <a:rPr lang="en-US" sz="2400" b="1" dirty="0" smtClean="0">
                <a:latin typeface="Sylfaen" pitchFamily="18" charset="0"/>
              </a:rPr>
              <a:t>Tamarix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56125" y="5165229"/>
            <a:ext cx="34981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 smtClean="0">
                <a:latin typeface="Sylfaen" pitchFamily="18" charset="0"/>
              </a:rPr>
              <a:t>შოროქნის ცოცხი</a:t>
            </a:r>
          </a:p>
          <a:p>
            <a:r>
              <a:rPr lang="en-US" sz="2400" b="1" i="1" dirty="0" err="1" smtClean="0">
                <a:latin typeface="Sylfaen" pitchFamily="18" charset="0"/>
              </a:rPr>
              <a:t>Limonium</a:t>
            </a:r>
            <a:r>
              <a:rPr lang="en-US" sz="2400" b="1" i="1" dirty="0" smtClean="0">
                <a:latin typeface="Sylfaen" pitchFamily="18" charset="0"/>
              </a:rPr>
              <a:t> </a:t>
            </a:r>
            <a:r>
              <a:rPr lang="en-US" sz="2400" b="1" i="1" dirty="0" err="1" smtClean="0">
                <a:latin typeface="Sylfaen" pitchFamily="18" charset="0"/>
              </a:rPr>
              <a:t>meyery</a:t>
            </a:r>
            <a:r>
              <a:rPr lang="en-US" sz="2400" b="1" i="1" dirty="0" smtClean="0">
                <a:latin typeface="Sylfaen" pitchFamily="18" charset="0"/>
              </a:rPr>
              <a:t> </a:t>
            </a:r>
            <a:r>
              <a:rPr lang="en-US" sz="2400" b="1" dirty="0" err="1" smtClean="0">
                <a:latin typeface="Sylfaen" pitchFamily="18" charset="0"/>
              </a:rPr>
              <a:t>Boiss</a:t>
            </a:r>
            <a:r>
              <a:rPr lang="en-US" sz="2400" b="1" dirty="0" smtClean="0">
                <a:latin typeface="Sylfaen" pitchFamily="18" charset="0"/>
              </a:rPr>
              <a:t>.</a:t>
            </a:r>
          </a:p>
          <a:p>
            <a:endParaRPr lang="en-US" sz="2400" b="1" dirty="0" smtClean="0">
              <a:latin typeface="Sylfaen" pitchFamily="18" charset="0"/>
            </a:endParaRPr>
          </a:p>
          <a:p>
            <a:r>
              <a:rPr lang="en-US" sz="1600" b="1" dirty="0" smtClean="0">
                <a:latin typeface="Sylfaen" pitchFamily="18" charset="0"/>
              </a:rPr>
              <a:t>(</a:t>
            </a:r>
            <a:r>
              <a:rPr lang="ka-GE" sz="1600" b="1" dirty="0" smtClean="0">
                <a:latin typeface="Sylfaen" pitchFamily="18" charset="0"/>
              </a:rPr>
              <a:t>ოჯ. ტყვიაბალახისებრნი</a:t>
            </a:r>
          </a:p>
          <a:p>
            <a:r>
              <a:rPr lang="en-US" sz="1600" b="1" dirty="0" err="1" smtClean="0">
                <a:latin typeface="Sylfaen" pitchFamily="18" charset="0"/>
              </a:rPr>
              <a:t>Plumbaginaceae</a:t>
            </a:r>
            <a:r>
              <a:rPr lang="en-US" sz="1600" b="1" dirty="0" smtClean="0">
                <a:latin typeface="Sylfaen" pitchFamily="18" charset="0"/>
              </a:rPr>
              <a:t>)</a:t>
            </a:r>
            <a:endParaRPr lang="en-US" sz="1600" b="1" dirty="0">
              <a:latin typeface="Sylfaen" pitchFamily="18" charset="0"/>
            </a:endParaRPr>
          </a:p>
        </p:txBody>
      </p:sp>
      <p:pic>
        <p:nvPicPr>
          <p:cNvPr id="18436" name="Picture 4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3561" y="3031356"/>
            <a:ext cx="4267200" cy="2847976"/>
          </a:xfrm>
          <a:prstGeom prst="rect">
            <a:avLst/>
          </a:prstGeom>
          <a:noFill/>
        </p:spPr>
      </p:pic>
      <p:pic>
        <p:nvPicPr>
          <p:cNvPr id="16386" name="Picture 2" descr="Image result for Limonium meye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6816" y="2854156"/>
            <a:ext cx="2991519" cy="238922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263515" y="6273225"/>
            <a:ext cx="23084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Sylfaen" pitchFamily="18" charset="0"/>
              </a:rPr>
              <a:t>(</a:t>
            </a:r>
            <a:r>
              <a:rPr lang="ka-GE" sz="1600" b="1" dirty="0" smtClean="0">
                <a:latin typeface="Sylfaen" pitchFamily="18" charset="0"/>
              </a:rPr>
              <a:t>ოჯ. იალღუნისებრნი</a:t>
            </a:r>
          </a:p>
          <a:p>
            <a:r>
              <a:rPr lang="en-US" sz="1600" b="1" dirty="0" err="1" smtClean="0">
                <a:latin typeface="Sylfaen" pitchFamily="18" charset="0"/>
              </a:rPr>
              <a:t>Tamaricaceae</a:t>
            </a:r>
            <a:r>
              <a:rPr lang="en-US" sz="1600" b="1" dirty="0" smtClean="0">
                <a:latin typeface="Sylfaen" pitchFamily="18" charset="0"/>
              </a:rPr>
              <a:t>)</a:t>
            </a:r>
            <a:endParaRPr lang="en-US" sz="1600" b="1" dirty="0">
              <a:latin typeface="Sylfaen" pitchFamily="18" charset="0"/>
            </a:endParaRPr>
          </a:p>
        </p:txBody>
      </p:sp>
      <p:pic>
        <p:nvPicPr>
          <p:cNvPr id="13" name="Picture 2" descr="Image result for atriplex nummulari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615" y="246549"/>
            <a:ext cx="3575768" cy="2377886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098119" y="480894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400" b="1" dirty="0" smtClean="0">
                <a:latin typeface="Sylfaen" pitchFamily="18" charset="0"/>
              </a:rPr>
              <a:t>თათაბო</a:t>
            </a:r>
          </a:p>
          <a:p>
            <a:r>
              <a:rPr lang="en-US" sz="2400" b="1" dirty="0" smtClean="0">
                <a:latin typeface="Sylfaen" pitchFamily="18" charset="0"/>
              </a:rPr>
              <a:t>Atriplex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98599" y="1810425"/>
            <a:ext cx="2481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Sylfaen" pitchFamily="18" charset="0"/>
              </a:rPr>
              <a:t>(</a:t>
            </a:r>
            <a:r>
              <a:rPr lang="ka-GE" sz="1600" b="1" dirty="0" smtClean="0">
                <a:latin typeface="Sylfaen" pitchFamily="18" charset="0"/>
              </a:rPr>
              <a:t>ოჯ. ნაცარქათამასებრნი</a:t>
            </a:r>
          </a:p>
          <a:p>
            <a:r>
              <a:rPr lang="en-US" sz="1600" b="1" dirty="0" err="1" smtClean="0">
                <a:latin typeface="Sylfaen" pitchFamily="18" charset="0"/>
              </a:rPr>
              <a:t>Chenopodioideae</a:t>
            </a:r>
            <a:r>
              <a:rPr lang="en-US" sz="1600" b="1" dirty="0" smtClean="0">
                <a:latin typeface="Sylfaen" pitchFamily="18" charset="0"/>
              </a:rPr>
              <a:t>)</a:t>
            </a:r>
            <a:endParaRPr lang="en-US" sz="16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802" y="685839"/>
            <a:ext cx="5183648" cy="603799"/>
          </a:xfrm>
        </p:spPr>
        <p:txBody>
          <a:bodyPr/>
          <a:lstStyle/>
          <a:p>
            <a:r>
              <a:rPr lang="ka-GE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3. მარილის დამბლოკავი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754" y="1449575"/>
            <a:ext cx="7318826" cy="978832"/>
          </a:xfrm>
        </p:spPr>
        <p:txBody>
          <a:bodyPr/>
          <a:lstStyle/>
          <a:p>
            <a:pPr algn="just"/>
            <a:r>
              <a:rPr lang="ka-GE" sz="2400" b="1" dirty="0" smtClean="0">
                <a:latin typeface="Sylfaen" pitchFamily="18" charset="0"/>
              </a:rPr>
              <a:t>მცენარის უჯრედებიდან  ხდება ჭარბი მარილის  გამოძევება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7826" name="Picture 2" descr="Image result for kochia prostra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701" y="2851999"/>
            <a:ext cx="3771176" cy="283169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57207" y="3013023"/>
            <a:ext cx="2375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Sylfaen" pitchFamily="18" charset="0"/>
              </a:rPr>
              <a:t>Kochia prostrata</a:t>
            </a:r>
          </a:p>
          <a:p>
            <a:r>
              <a:rPr lang="ka-GE" sz="2400" b="1" dirty="0" smtClean="0">
                <a:latin typeface="Sylfaen" pitchFamily="18" charset="0"/>
              </a:rPr>
              <a:t>წითელწვერა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62137" y="5051686"/>
            <a:ext cx="3475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/>
              <a:t>(</a:t>
            </a:r>
            <a:r>
              <a:rPr lang="ka-GE" sz="1600" b="1" dirty="0" smtClean="0">
                <a:latin typeface="Sylfaen" pitchFamily="18" charset="0"/>
              </a:rPr>
              <a:t>ოჯ. ჯიჯლაყასებრნი</a:t>
            </a:r>
          </a:p>
          <a:p>
            <a:r>
              <a:rPr lang="en-US" sz="1600" b="1" dirty="0" err="1" smtClean="0">
                <a:latin typeface="Sylfaen" pitchFamily="18" charset="0"/>
              </a:rPr>
              <a:t>Amaranthaceae</a:t>
            </a:r>
            <a:r>
              <a:rPr lang="ka-GE" sz="1600" b="1" dirty="0" smtClean="0">
                <a:latin typeface="Sylfae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20" y="944782"/>
            <a:ext cx="8239727" cy="839774"/>
          </a:xfrm>
        </p:spPr>
        <p:txBody>
          <a:bodyPr>
            <a:normAutofit/>
          </a:bodyPr>
          <a:lstStyle/>
          <a:p>
            <a:r>
              <a:rPr lang="ka-GE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დამლაშების დროს აქტიურდება: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6" y="2227007"/>
            <a:ext cx="8686800" cy="3392128"/>
          </a:xfrm>
        </p:spPr>
        <p:txBody>
          <a:bodyPr/>
          <a:lstStyle/>
          <a:p>
            <a:pPr algn="just"/>
            <a:r>
              <a:rPr lang="ka-GE" dirty="0" smtClean="0">
                <a:latin typeface="Sylfaen" pitchFamily="18" charset="0"/>
              </a:rPr>
              <a:t>პლაზმურ მემბრანაში - მარილის მიმართ მეტად მგრძნობიარე (</a:t>
            </a:r>
            <a:r>
              <a:rPr lang="en-US" dirty="0" smtClean="0">
                <a:latin typeface="Sylfaen" pitchFamily="18" charset="0"/>
              </a:rPr>
              <a:t>SOS - </a:t>
            </a:r>
            <a:r>
              <a:rPr lang="en-US" u="sng" dirty="0" smtClean="0">
                <a:latin typeface="Sylfaen" pitchFamily="18" charset="0"/>
              </a:rPr>
              <a:t>S</a:t>
            </a:r>
            <a:r>
              <a:rPr lang="en-US" dirty="0" smtClean="0">
                <a:latin typeface="Sylfaen" pitchFamily="18" charset="0"/>
              </a:rPr>
              <a:t>alt </a:t>
            </a:r>
            <a:r>
              <a:rPr lang="en-US" u="sng" dirty="0" smtClean="0">
                <a:latin typeface="Sylfaen" pitchFamily="18" charset="0"/>
              </a:rPr>
              <a:t>O</a:t>
            </a:r>
            <a:r>
              <a:rPr lang="en-US" dirty="0" smtClean="0">
                <a:latin typeface="Sylfaen" pitchFamily="18" charset="0"/>
              </a:rPr>
              <a:t>verly </a:t>
            </a:r>
            <a:r>
              <a:rPr lang="en-US" u="sng" dirty="0" smtClean="0">
                <a:latin typeface="Sylfaen" pitchFamily="18" charset="0"/>
              </a:rPr>
              <a:t>S</a:t>
            </a:r>
            <a:r>
              <a:rPr lang="en-US" dirty="0" smtClean="0">
                <a:latin typeface="Sylfaen" pitchFamily="18" charset="0"/>
              </a:rPr>
              <a:t>ensitive</a:t>
            </a:r>
            <a:r>
              <a:rPr lang="ka-GE" dirty="0" smtClean="0">
                <a:latin typeface="Sylfaen" pitchFamily="18" charset="0"/>
              </a:rPr>
              <a:t>) ანტიპორტერული ტუმბოები:  </a:t>
            </a:r>
          </a:p>
          <a:p>
            <a:pPr>
              <a:buNone/>
            </a:pPr>
            <a:r>
              <a:rPr lang="ka-GE" dirty="0" smtClean="0">
                <a:latin typeface="Sylfaen" pitchFamily="18" charset="0"/>
              </a:rPr>
              <a:t> </a:t>
            </a:r>
            <a:r>
              <a:rPr lang="en-US" dirty="0" smtClean="0">
                <a:latin typeface="Sylfaen" pitchFamily="18" charset="0"/>
              </a:rPr>
              <a:t>                    SOS1</a:t>
            </a:r>
            <a:r>
              <a:rPr lang="ka-GE" dirty="0" smtClean="0">
                <a:latin typeface="Sylfaen" pitchFamily="18" charset="0"/>
              </a:rPr>
              <a:t> (ტრანსმემბრანული ცილა)</a:t>
            </a:r>
            <a:endParaRPr lang="en-US" dirty="0" smtClean="0">
              <a:latin typeface="Sylfaen" pitchFamily="18" charset="0"/>
            </a:endParaRPr>
          </a:p>
          <a:p>
            <a:pPr>
              <a:buNone/>
            </a:pPr>
            <a:r>
              <a:rPr lang="ka-GE" dirty="0" smtClean="0">
                <a:latin typeface="Sylfaen" pitchFamily="18" charset="0"/>
              </a:rPr>
              <a:t> </a:t>
            </a:r>
            <a:r>
              <a:rPr lang="en-US" dirty="0" smtClean="0">
                <a:latin typeface="Sylfaen" pitchFamily="18" charset="0"/>
              </a:rPr>
              <a:t>                    SOS2</a:t>
            </a:r>
            <a:r>
              <a:rPr lang="ka-GE" dirty="0" smtClean="0">
                <a:latin typeface="Sylfaen" pitchFamily="18" charset="0"/>
              </a:rPr>
              <a:t> (პერიფერიული ცილა)</a:t>
            </a:r>
            <a:endParaRPr lang="en-US" dirty="0" smtClean="0">
              <a:latin typeface="Sylfaen" pitchFamily="18" charset="0"/>
            </a:endParaRPr>
          </a:p>
          <a:p>
            <a:pPr>
              <a:buNone/>
            </a:pPr>
            <a:r>
              <a:rPr lang="en-US" dirty="0" smtClean="0">
                <a:latin typeface="Sylfaen" pitchFamily="18" charset="0"/>
              </a:rPr>
              <a:t>                     SOS3</a:t>
            </a:r>
            <a:r>
              <a:rPr lang="ka-GE" dirty="0" smtClean="0">
                <a:latin typeface="Sylfaen" pitchFamily="18" charset="0"/>
              </a:rPr>
              <a:t> (პერიფერიული ცილა)</a:t>
            </a:r>
            <a:endParaRPr lang="en-US" dirty="0" smtClean="0">
              <a:latin typeface="Sylfae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9716" y="2846439"/>
            <a:ext cx="8170607" cy="42770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ka-GE" dirty="0" smtClean="0"/>
              <a:t>               </a:t>
            </a:r>
            <a:r>
              <a:rPr lang="ka-GE" b="1" dirty="0" smtClean="0">
                <a:latin typeface="Sylfaen" pitchFamily="18" charset="0"/>
              </a:rPr>
              <a:t>პლაზმური მემბრანა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9083" y="4719484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>
                <a:latin typeface="Sylfaen" pitchFamily="18" charset="0"/>
              </a:rPr>
              <a:t>ციტოპლაზმა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969" y="179930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>
                <a:latin typeface="Sylfaen" pitchFamily="18" charset="0"/>
              </a:rPr>
              <a:t>აპოპლასტი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9" name="Flowchart: Magnetic Disk 8"/>
          <p:cNvSpPr/>
          <p:nvPr/>
        </p:nvSpPr>
        <p:spPr>
          <a:xfrm>
            <a:off x="4527755" y="2536724"/>
            <a:ext cx="501445" cy="98814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Magnetic Disk 10"/>
          <p:cNvSpPr/>
          <p:nvPr/>
        </p:nvSpPr>
        <p:spPr>
          <a:xfrm>
            <a:off x="5589638" y="2521976"/>
            <a:ext cx="1032387" cy="101763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SOS</a:t>
            </a:r>
            <a:r>
              <a:rPr lang="ka-GE" b="1" dirty="0" smtClean="0"/>
              <a:t>1</a:t>
            </a:r>
            <a:endParaRPr lang="en-US" b="1" dirty="0"/>
          </a:p>
        </p:txBody>
      </p:sp>
      <p:sp>
        <p:nvSpPr>
          <p:cNvPr id="13" name="Flowchart: Magnetic Disk 12"/>
          <p:cNvSpPr/>
          <p:nvPr/>
        </p:nvSpPr>
        <p:spPr>
          <a:xfrm>
            <a:off x="594852" y="2585886"/>
            <a:ext cx="501445" cy="98814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Magnetic Disk 13"/>
          <p:cNvSpPr/>
          <p:nvPr/>
        </p:nvSpPr>
        <p:spPr>
          <a:xfrm>
            <a:off x="7393858" y="2585886"/>
            <a:ext cx="501445" cy="98814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6195" y="3864078"/>
            <a:ext cx="825909" cy="42770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</a:t>
            </a:r>
            <a:r>
              <a:rPr lang="en-US" b="1" baseline="30000" dirty="0" smtClean="0"/>
              <a:t>2+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>
            <a:off x="2079523" y="3200400"/>
            <a:ext cx="988142" cy="7669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SOS3</a:t>
            </a:r>
            <a:endParaRPr lang="en-US" b="1" dirty="0"/>
          </a:p>
        </p:txBody>
      </p:sp>
      <p:sp>
        <p:nvSpPr>
          <p:cNvPr id="18" name="Oval 17"/>
          <p:cNvSpPr/>
          <p:nvPr/>
        </p:nvSpPr>
        <p:spPr>
          <a:xfrm>
            <a:off x="3087329" y="3190568"/>
            <a:ext cx="988142" cy="766916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SOS2</a:t>
            </a:r>
            <a:endParaRPr lang="en-US" b="1" dirty="0"/>
          </a:p>
        </p:txBody>
      </p:sp>
      <p:sp>
        <p:nvSpPr>
          <p:cNvPr id="19" name="Oval 18"/>
          <p:cNvSpPr/>
          <p:nvPr/>
        </p:nvSpPr>
        <p:spPr>
          <a:xfrm>
            <a:off x="3628103" y="4114800"/>
            <a:ext cx="412955" cy="3982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atin typeface="Sylfaen" pitchFamily="18" charset="0"/>
              </a:rPr>
              <a:t>ფ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904271" y="3662516"/>
            <a:ext cx="412955" cy="398206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atin typeface="Sylfaen" pitchFamily="18" charset="0"/>
              </a:rPr>
              <a:t>ფ</a:t>
            </a:r>
            <a:endParaRPr lang="en-US" b="1" dirty="0">
              <a:latin typeface="Sylfae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575189" y="2477731"/>
            <a:ext cx="516197" cy="14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712839" y="3701844"/>
            <a:ext cx="290053" cy="49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1715731" y="3810000"/>
            <a:ext cx="825909" cy="42770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</a:t>
            </a:r>
            <a:r>
              <a:rPr lang="en-US" b="1" baseline="30000" dirty="0" smtClean="0"/>
              <a:t>2+</a:t>
            </a:r>
            <a:endParaRPr lang="en-US" b="1" dirty="0"/>
          </a:p>
        </p:txBody>
      </p:sp>
      <p:cxnSp>
        <p:nvCxnSpPr>
          <p:cNvPr id="44" name="Straight Arrow Connector 43"/>
          <p:cNvCxnSpPr>
            <a:endCxn id="40" idx="2"/>
          </p:cNvCxnSpPr>
          <p:nvPr/>
        </p:nvCxnSpPr>
        <p:spPr>
          <a:xfrm flipV="1">
            <a:off x="1415845" y="4023852"/>
            <a:ext cx="299886" cy="2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9" idx="0"/>
          </p:cNvCxnSpPr>
          <p:nvPr/>
        </p:nvCxnSpPr>
        <p:spPr>
          <a:xfrm rot="5400000" flipH="1" flipV="1">
            <a:off x="3738717" y="4018936"/>
            <a:ext cx="19172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321280" y="1917290"/>
            <a:ext cx="9291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Na</a:t>
            </a:r>
            <a:r>
              <a:rPr lang="en-US" b="1" baseline="30000" dirty="0" smtClean="0"/>
              <a:t> + </a:t>
            </a:r>
            <a:r>
              <a:rPr lang="en-US" b="1" dirty="0" smtClean="0"/>
              <a:t>/K</a:t>
            </a:r>
            <a:r>
              <a:rPr lang="en-US" b="1" baseline="30000" dirty="0" smtClean="0"/>
              <a:t> +</a:t>
            </a:r>
            <a:endParaRPr lang="en-US" b="1" dirty="0"/>
          </a:p>
        </p:txBody>
      </p:sp>
      <p:cxnSp>
        <p:nvCxnSpPr>
          <p:cNvPr id="56" name="Straight Connector 55"/>
          <p:cNvCxnSpPr>
            <a:stCxn id="54" idx="2"/>
          </p:cNvCxnSpPr>
          <p:nvPr/>
        </p:nvCxnSpPr>
        <p:spPr>
          <a:xfrm rot="5400000">
            <a:off x="4583372" y="2481727"/>
            <a:ext cx="397587" cy="73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9" idx="3"/>
          </p:cNvCxnSpPr>
          <p:nvPr/>
        </p:nvCxnSpPr>
        <p:spPr>
          <a:xfrm rot="5400000">
            <a:off x="4483510" y="3819832"/>
            <a:ext cx="58993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585801" y="4173482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Na</a:t>
            </a:r>
            <a:r>
              <a:rPr lang="en-US" b="1" baseline="30000" dirty="0" smtClean="0"/>
              <a:t> +</a:t>
            </a:r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74" name="Down Arrow 73"/>
          <p:cNvSpPr/>
          <p:nvPr/>
        </p:nvSpPr>
        <p:spPr>
          <a:xfrm>
            <a:off x="5560142" y="2182761"/>
            <a:ext cx="104712" cy="1887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own Arrow 74"/>
          <p:cNvSpPr/>
          <p:nvPr/>
        </p:nvSpPr>
        <p:spPr>
          <a:xfrm rot="10800000">
            <a:off x="6577781" y="2182759"/>
            <a:ext cx="132733" cy="18877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6611246" y="1833405"/>
            <a:ext cx="5982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Na</a:t>
            </a:r>
            <a:r>
              <a:rPr lang="en-US" b="1" baseline="30000" dirty="0" smtClean="0"/>
              <a:t> +</a:t>
            </a:r>
            <a:r>
              <a:rPr lang="en-US" baseline="30000" dirty="0" smtClean="0"/>
              <a:t> </a:t>
            </a:r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5357633" y="4104655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</a:t>
            </a:r>
            <a:r>
              <a:rPr lang="en-US" b="1" baseline="30000" dirty="0" smtClean="0"/>
              <a:t> +</a:t>
            </a:r>
            <a:r>
              <a:rPr lang="en-US" baseline="30000" dirty="0" smtClean="0"/>
              <a:t> 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 rot="16200000" flipV="1">
            <a:off x="7445478" y="3773130"/>
            <a:ext cx="408039" cy="9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359445" y="4011562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>
                <a:latin typeface="Sylfaen" pitchFamily="18" charset="0"/>
              </a:rPr>
              <a:t>ატფ</a:t>
            </a:r>
            <a:endParaRPr lang="en-US" b="1" dirty="0">
              <a:latin typeface="Sylfae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521677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7368330" y="1897313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H</a:t>
            </a:r>
            <a:r>
              <a:rPr lang="en-US" b="1" baseline="30000" dirty="0" smtClean="0"/>
              <a:t> +</a:t>
            </a:r>
            <a:r>
              <a:rPr lang="en-US" baseline="30000" dirty="0" smtClean="0"/>
              <a:t> </a:t>
            </a:r>
            <a:endParaRPr lang="en-US" dirty="0"/>
          </a:p>
        </p:txBody>
      </p:sp>
      <p:cxnSp>
        <p:nvCxnSpPr>
          <p:cNvPr id="87" name="Straight Arrow Connector 86"/>
          <p:cNvCxnSpPr>
            <a:stCxn id="83" idx="2"/>
            <a:endCxn id="85" idx="2"/>
          </p:cNvCxnSpPr>
          <p:nvPr/>
        </p:nvCxnSpPr>
        <p:spPr>
          <a:xfrm rot="5400000" flipH="1">
            <a:off x="7415946" y="2457236"/>
            <a:ext cx="388687" cy="75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592825" y="516194"/>
            <a:ext cx="5880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 smtClean="0">
                <a:latin typeface="Sylfaen" pitchFamily="18" charset="0"/>
              </a:rPr>
              <a:t>დამლაშებით გამოწვეული სტრესი</a:t>
            </a:r>
            <a:endParaRPr lang="en-US" sz="2800" b="1" dirty="0">
              <a:latin typeface="Sylfaen" pitchFamily="18" charset="0"/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rot="16200000" flipH="1">
            <a:off x="4151671" y="1231490"/>
            <a:ext cx="693174" cy="501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0800000" flipV="1">
            <a:off x="1135627" y="1135625"/>
            <a:ext cx="2551471" cy="12831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8342" y="6300159"/>
            <a:ext cx="316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(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SOS –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alt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O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verly </a:t>
            </a:r>
            <a:r>
              <a:rPr lang="en-US" b="1" u="sng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S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ensitive</a:t>
            </a:r>
            <a:r>
              <a:rPr lang="ka-GE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)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41" name="Curved Up Arrow 40"/>
          <p:cNvSpPr/>
          <p:nvPr/>
        </p:nvSpPr>
        <p:spPr>
          <a:xfrm rot="20938014">
            <a:off x="4041058" y="4306530"/>
            <a:ext cx="2330245" cy="9881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1226" y="5430005"/>
            <a:ext cx="892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 smtClean="0">
                <a:latin typeface="Sylfaen" pitchFamily="18" charset="0"/>
              </a:rPr>
              <a:t>ნატრიუმის გამოძევება ციტოზოლიდან პლაზმურ მემბრანაში</a:t>
            </a:r>
          </a:p>
          <a:p>
            <a:r>
              <a:rPr lang="ka-GE" sz="2400" b="1" dirty="0" smtClean="0">
                <a:latin typeface="Sylfaen" pitchFamily="18" charset="0"/>
              </a:rPr>
              <a:t>არსებული ანტიპორტერული ტუმბოებით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43" name="Curved Down Arrow 42"/>
          <p:cNvSpPr/>
          <p:nvPr/>
        </p:nvSpPr>
        <p:spPr>
          <a:xfrm>
            <a:off x="7477431" y="3613354"/>
            <a:ext cx="427704" cy="3097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animBg="1"/>
      <p:bldP spid="11" grpId="0" build="p" animBg="1"/>
      <p:bldP spid="13" grpId="0" animBg="1"/>
      <p:bldP spid="14" grpId="0" animBg="1"/>
      <p:bldP spid="15" grpId="0" build="p" animBg="1"/>
      <p:bldP spid="17" grpId="0" build="p" animBg="1"/>
      <p:bldP spid="18" grpId="0" build="p" animBg="1"/>
      <p:bldP spid="19" grpId="0" build="p" animBg="1"/>
      <p:bldP spid="20" grpId="0" build="p" animBg="1"/>
      <p:bldP spid="40" grpId="0" build="p" animBg="1"/>
      <p:bldP spid="54" grpId="0" build="p"/>
      <p:bldP spid="73" grpId="0" build="p"/>
      <p:bldP spid="74" grpId="0" animBg="1"/>
      <p:bldP spid="75" grpId="0" animBg="1"/>
      <p:bldP spid="76" grpId="0" build="p"/>
      <p:bldP spid="77" grpId="0" build="p"/>
      <p:bldP spid="82" grpId="0" build="p"/>
      <p:bldP spid="85" grpId="0" build="p"/>
      <p:bldP spid="88" grpId="0" build="p"/>
      <p:bldP spid="41" grpId="0" animBg="1"/>
      <p:bldP spid="4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653589" cy="55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6199" y="5560141"/>
            <a:ext cx="8563336" cy="1091382"/>
          </a:xfrm>
        </p:spPr>
        <p:txBody>
          <a:bodyPr/>
          <a:lstStyle/>
          <a:p>
            <a:pPr algn="just">
              <a:buNone/>
            </a:pPr>
            <a:r>
              <a:rPr lang="ka-GE" sz="2400" b="1" dirty="0" smtClean="0">
                <a:latin typeface="Sylfaen" pitchFamily="18" charset="0"/>
              </a:rPr>
              <a:t>დამლაშებით გამოწვეული სტრესის დროს 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Na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+</a:t>
            </a:r>
            <a:r>
              <a:rPr lang="ka-GE" sz="2400" b="1" dirty="0" smtClean="0">
                <a:latin typeface="Sylfaen" pitchFamily="18" charset="0"/>
              </a:rPr>
              <a:t>-ისაგან ციტოპლაზმის გათავისუფლება</a:t>
            </a:r>
          </a:p>
          <a:p>
            <a:pPr algn="just">
              <a:buNone/>
            </a:pPr>
            <a:r>
              <a:rPr lang="ka-GE" sz="2400" b="1" dirty="0" smtClean="0"/>
              <a:t> </a:t>
            </a: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1" y="531826"/>
            <a:ext cx="8450826" cy="1621437"/>
          </a:xfrm>
        </p:spPr>
        <p:txBody>
          <a:bodyPr>
            <a:normAutofit fontScale="90000"/>
          </a:bodyPr>
          <a:lstStyle/>
          <a:p>
            <a:pPr algn="just"/>
            <a:r>
              <a:rPr lang="ka-GE" sz="3000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ოსმორეგულატორები ორგ. ნივთიერებებია, რომელთა უჯრედში არსებობა განაპირობებს მუდმივი ოსმოსური წნევის შენარჩუნებას  მცენარეში ახასიათებთ  შემდეგი თვისებები:</a:t>
            </a:r>
            <a:endParaRPr lang="en-US" sz="3000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25" y="2315497"/>
            <a:ext cx="8745793" cy="3613354"/>
          </a:xfrm>
        </p:spPr>
        <p:txBody>
          <a:bodyPr/>
          <a:lstStyle/>
          <a:p>
            <a:endParaRPr lang="ka-GE" dirty="0" smtClean="0"/>
          </a:p>
          <a:p>
            <a:r>
              <a:rPr lang="ka-GE" dirty="0" smtClean="0">
                <a:latin typeface="Sylfaen" pitchFamily="18" charset="0"/>
              </a:rPr>
              <a:t>ნეიტრალურობა</a:t>
            </a:r>
          </a:p>
          <a:p>
            <a:r>
              <a:rPr lang="ka-GE" dirty="0" smtClean="0">
                <a:latin typeface="Sylfaen" pitchFamily="18" charset="0"/>
              </a:rPr>
              <a:t>პოლარულობა</a:t>
            </a:r>
          </a:p>
          <a:p>
            <a:r>
              <a:rPr lang="ka-GE" dirty="0" smtClean="0">
                <a:latin typeface="Sylfaen" pitchFamily="18" charset="0"/>
              </a:rPr>
              <a:t>ხსნადობა</a:t>
            </a:r>
          </a:p>
          <a:p>
            <a:pPr algn="just"/>
            <a:r>
              <a:rPr lang="ka-GE" dirty="0" smtClean="0">
                <a:latin typeface="Sylfaen" pitchFamily="18" charset="0"/>
              </a:rPr>
              <a:t>არ ერთვებიან უჯრედის მეტაბოლიზმში მაღალი კონცენტრაციით არსებობის შემთხვევაშიც კი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a-GE" dirty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4695" y="5982479"/>
            <a:ext cx="7912100" cy="447815"/>
          </a:xfrm>
        </p:spPr>
        <p:txBody>
          <a:bodyPr/>
          <a:lstStyle/>
          <a:p>
            <a:pPr algn="just">
              <a:buNone/>
            </a:pPr>
            <a:r>
              <a:rPr lang="ka-GE" sz="2000" b="1" dirty="0" smtClean="0">
                <a:solidFill>
                  <a:schemeClr val="tx1"/>
                </a:solidFill>
                <a:latin typeface="Sylfaen" pitchFamily="18" charset="0"/>
              </a:rPr>
              <a:t>ნიადაგის დამლაშება</a:t>
            </a:r>
            <a:endParaRPr lang="en-US" b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ka-GE" dirty="0" smtClean="0"/>
          </a:p>
        </p:txBody>
      </p:sp>
      <p:pic>
        <p:nvPicPr>
          <p:cNvPr id="7" name="Picture 2" descr="saline soil  being held in h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616" y="503175"/>
            <a:ext cx="7588344" cy="54256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793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643" y="327769"/>
            <a:ext cx="7574869" cy="1021345"/>
          </a:xfrm>
        </p:spPr>
        <p:txBody>
          <a:bodyPr>
            <a:normAutofit fontScale="90000"/>
          </a:bodyPr>
          <a:lstStyle/>
          <a:p>
            <a:r>
              <a:rPr lang="ka-GE" sz="3600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ოსმორეგულატორების უმრავლესობა ამინომჟავური ბუნებისაა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689" y="1165122"/>
            <a:ext cx="7912100" cy="5280647"/>
          </a:xfrm>
        </p:spPr>
        <p:txBody>
          <a:bodyPr/>
          <a:lstStyle/>
          <a:p>
            <a:pPr>
              <a:buNone/>
            </a:pPr>
            <a:endParaRPr lang="ka-GE" dirty="0" smtClean="0">
              <a:latin typeface="Sylfaen" pitchFamily="18" charset="0"/>
            </a:endParaRPr>
          </a:p>
          <a:p>
            <a:r>
              <a:rPr lang="ka-GE" dirty="0" smtClean="0">
                <a:latin typeface="Sylfaen" pitchFamily="18" charset="0"/>
              </a:rPr>
              <a:t>პროლინი</a:t>
            </a:r>
          </a:p>
          <a:p>
            <a:pPr>
              <a:buNone/>
            </a:pPr>
            <a:endParaRPr lang="ka-GE" dirty="0" smtClean="0">
              <a:latin typeface="Sylfaen" pitchFamily="18" charset="0"/>
            </a:endParaRPr>
          </a:p>
          <a:p>
            <a:pPr>
              <a:buNone/>
            </a:pPr>
            <a:endParaRPr lang="ka-GE" dirty="0" smtClean="0">
              <a:latin typeface="Sylfaen" pitchFamily="18" charset="0"/>
            </a:endParaRPr>
          </a:p>
          <a:p>
            <a:r>
              <a:rPr lang="ka-GE" dirty="0" smtClean="0">
                <a:latin typeface="Sylfaen" pitchFamily="18" charset="0"/>
              </a:rPr>
              <a:t>გლიცინი ბეტაინი</a:t>
            </a:r>
          </a:p>
          <a:p>
            <a:endParaRPr lang="ka-GE" dirty="0" smtClean="0">
              <a:latin typeface="Sylfaen" pitchFamily="18" charset="0"/>
            </a:endParaRPr>
          </a:p>
          <a:p>
            <a:endParaRPr lang="ka-GE" dirty="0" smtClean="0">
              <a:latin typeface="Sylfaen" pitchFamily="18" charset="0"/>
            </a:endParaRPr>
          </a:p>
          <a:p>
            <a:r>
              <a:rPr lang="ka-GE" dirty="0" smtClean="0">
                <a:latin typeface="Sylfaen" pitchFamily="18" charset="0"/>
              </a:rPr>
              <a:t>ექტოინი</a:t>
            </a:r>
            <a:endParaRPr lang="en-US" dirty="0" smtClean="0">
              <a:latin typeface="Sylfaen" pitchFamily="18" charset="0"/>
            </a:endParaRPr>
          </a:p>
          <a:p>
            <a:pPr>
              <a:buNone/>
            </a:pPr>
            <a:endParaRPr lang="ka-GE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8" name="Picture 4" descr="Image result for prol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8558" y="1630906"/>
            <a:ext cx="2095500" cy="1609726"/>
          </a:xfrm>
          <a:prstGeom prst="rect">
            <a:avLst/>
          </a:prstGeom>
          <a:noFill/>
        </p:spPr>
      </p:pic>
      <p:pic>
        <p:nvPicPr>
          <p:cNvPr id="1030" name="Picture 6" descr="Image result for glycine beta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9554" y="3183310"/>
            <a:ext cx="2897341" cy="1687702"/>
          </a:xfrm>
          <a:prstGeom prst="rect">
            <a:avLst/>
          </a:prstGeom>
          <a:noFill/>
        </p:spPr>
      </p:pic>
      <p:pic>
        <p:nvPicPr>
          <p:cNvPr id="2050" name="Picture 2" descr="Ectoine structural formulae v.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6864" y="4611994"/>
            <a:ext cx="1760168" cy="1877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304" y="694059"/>
            <a:ext cx="7912100" cy="1143000"/>
          </a:xfrm>
        </p:spPr>
        <p:txBody>
          <a:bodyPr/>
          <a:lstStyle/>
          <a:p>
            <a:r>
              <a:rPr lang="ka-GE" b="1" dirty="0" smtClean="0">
                <a:solidFill>
                  <a:schemeClr val="tx1"/>
                </a:solidFill>
                <a:latin typeface="Sylfaen" pitchFamily="18" charset="0"/>
              </a:rPr>
              <a:t>დასკვნა:</a:t>
            </a:r>
            <a:endParaRPr lang="en-US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76" y="2050026"/>
            <a:ext cx="7912100" cy="2920180"/>
          </a:xfrm>
        </p:spPr>
        <p:txBody>
          <a:bodyPr/>
          <a:lstStyle/>
          <a:p>
            <a:pPr algn="just"/>
            <a:r>
              <a:rPr lang="ka-GE" dirty="0" smtClean="0">
                <a:latin typeface="Sylfaen" pitchFamily="18" charset="0"/>
              </a:rPr>
              <a:t>ნიადაგის დამლაშებით გამოწვეული სტრესის მიმართ საპასუხო რეაქციის  ფორმირება კომპლექსურ ხასიათს ატარებს და ეფუძნება მთელი რიგი მექანიზმების ერთობლიობას.</a:t>
            </a:r>
          </a:p>
          <a:p>
            <a:pPr algn="just"/>
            <a:r>
              <a:rPr lang="ka-GE" dirty="0" smtClean="0">
                <a:latin typeface="Sylfaen" pitchFamily="18" charset="0"/>
              </a:rPr>
              <a:t> ამ უკანასკნელთა ფუნქციონირების ეფექტურობა განაპირობებს მცენარეთა ტოლერანტობის ხარისხს აღნიშნული ფაქტორის მიმართ. </a:t>
            </a:r>
            <a:endParaRPr lang="en-US" dirty="0" smtClean="0">
              <a:latin typeface="Sylfaen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794" y="340098"/>
            <a:ext cx="7912100" cy="662792"/>
          </a:xfrm>
        </p:spPr>
        <p:txBody>
          <a:bodyPr/>
          <a:lstStyle/>
          <a:p>
            <a:r>
              <a:rPr lang="ka-GE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გამოყენებული ლიტერატურა   </a:t>
            </a:r>
            <a:endParaRPr lang="en-US" b="1" dirty="0">
              <a:solidFill>
                <a:schemeClr val="tx1"/>
              </a:solidFill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0877"/>
            <a:ext cx="9144000" cy="5737123"/>
          </a:xfrm>
        </p:spPr>
        <p:txBody>
          <a:bodyPr/>
          <a:lstStyle/>
          <a:p>
            <a:r>
              <a:rPr lang="ka-GE" sz="1400" dirty="0" smtClean="0"/>
              <a:t>Ansari, Z. G. (2015). </a:t>
            </a:r>
            <a:r>
              <a:rPr lang="en-US" sz="1400" dirty="0" smtClean="0"/>
              <a:t>Salinity stress tolerance in plants. Available at: </a:t>
            </a:r>
            <a:r>
              <a:rPr lang="en-US" sz="1400" dirty="0" smtClean="0">
                <a:hlinkClick r:id="rId2"/>
              </a:rPr>
              <a:t>http://www.slideshare.net/ZubyGoharAnsari1/salinity-stress-tolerance-in-plants-master-seminar</a:t>
            </a:r>
            <a:endParaRPr lang="ka-GE" sz="1400" dirty="0" smtClean="0"/>
          </a:p>
          <a:p>
            <a:r>
              <a:rPr lang="en-US" sz="1400" dirty="0" err="1" smtClean="0"/>
              <a:t>Bohnert</a:t>
            </a:r>
            <a:r>
              <a:rPr lang="en-US" sz="1400" dirty="0" smtClean="0"/>
              <a:t>, H. J. (2007). </a:t>
            </a:r>
            <a:r>
              <a:rPr lang="en-US" sz="1400" i="1" dirty="0" smtClean="0"/>
              <a:t>Abiotic Stress</a:t>
            </a:r>
            <a:r>
              <a:rPr lang="en-US" sz="1400" dirty="0" smtClean="0"/>
              <a:t>: John Wiley &amp; Sons, Ltd.</a:t>
            </a:r>
          </a:p>
          <a:p>
            <a:r>
              <a:rPr lang="en-US" sz="1400" dirty="0" err="1" smtClean="0"/>
              <a:t>Chinnusamy</a:t>
            </a:r>
            <a:r>
              <a:rPr lang="en-US" sz="1400" dirty="0" smtClean="0"/>
              <a:t>, V., </a:t>
            </a:r>
            <a:r>
              <a:rPr lang="en-US" sz="1400" dirty="0" err="1" smtClean="0"/>
              <a:t>Jagendorf</a:t>
            </a:r>
            <a:r>
              <a:rPr lang="en-US" sz="1400" dirty="0" smtClean="0"/>
              <a:t>, A., &amp; Zhu, J.-K. (2005). Understanding and improving salt tolerance in plants. </a:t>
            </a:r>
            <a:r>
              <a:rPr lang="en-US" sz="1400" i="1" dirty="0" smtClean="0"/>
              <a:t>Crop Science, 45</a:t>
            </a:r>
            <a:r>
              <a:rPr lang="en-US" sz="1400" dirty="0" smtClean="0"/>
              <a:t>, 437-448.</a:t>
            </a:r>
            <a:endParaRPr lang="ka-GE" sz="1400" dirty="0" smtClean="0"/>
          </a:p>
          <a:p>
            <a:r>
              <a:rPr lang="en-US" sz="1400" dirty="0" err="1" smtClean="0"/>
              <a:t>Cubero</a:t>
            </a:r>
            <a:r>
              <a:rPr lang="en-US" sz="1400" dirty="0" smtClean="0"/>
              <a:t>-Font, et al.(2016). Silent S-Type Anion Channel Subunit SLAH1 Gates SLAH3 Open for Chloride Root-to-Shoot Translocation, </a:t>
            </a:r>
            <a:r>
              <a:rPr lang="en-US" sz="1400" i="1" dirty="0" smtClean="0"/>
              <a:t>Current Biology</a:t>
            </a:r>
            <a:r>
              <a:rPr lang="en-US" sz="1400" dirty="0" smtClean="0"/>
              <a:t>, http://dx.doi.org/10.1016/j.cub.2016.06.045</a:t>
            </a:r>
          </a:p>
          <a:p>
            <a:r>
              <a:rPr lang="en-US" sz="1400" dirty="0" smtClean="0"/>
              <a:t>Flowers, T. J. (2004). Improving crop salt tolerance. </a:t>
            </a:r>
            <a:r>
              <a:rPr lang="en-US" sz="1400" i="1" dirty="0" smtClean="0"/>
              <a:t>Journal of Experimental Botany, 55</a:t>
            </a:r>
            <a:r>
              <a:rPr lang="en-US" sz="1400" dirty="0" smtClean="0"/>
              <a:t>(396), 307-319.</a:t>
            </a:r>
          </a:p>
          <a:p>
            <a:r>
              <a:rPr lang="en-US" sz="1400" dirty="0" err="1" smtClean="0"/>
              <a:t>Gaymard</a:t>
            </a:r>
            <a:r>
              <a:rPr lang="en-US" sz="1400" dirty="0" smtClean="0"/>
              <a:t>, F., Pilot, G., Lacombe, B., </a:t>
            </a:r>
            <a:r>
              <a:rPr lang="en-US" sz="1400" dirty="0" err="1" smtClean="0"/>
              <a:t>Bouchez</a:t>
            </a:r>
            <a:r>
              <a:rPr lang="en-US" sz="1400" dirty="0" smtClean="0"/>
              <a:t>, D., </a:t>
            </a:r>
            <a:r>
              <a:rPr lang="en-US" sz="1400" dirty="0" err="1" smtClean="0"/>
              <a:t>Bruneau</a:t>
            </a:r>
            <a:r>
              <a:rPr lang="en-US" sz="1400" dirty="0" smtClean="0"/>
              <a:t>, D., </a:t>
            </a:r>
            <a:r>
              <a:rPr lang="en-US" sz="1400" dirty="0" err="1" smtClean="0"/>
              <a:t>Boucherez</a:t>
            </a:r>
            <a:r>
              <a:rPr lang="en-US" sz="1400" dirty="0" smtClean="0"/>
              <a:t>, J., </a:t>
            </a:r>
            <a:r>
              <a:rPr lang="en-US" sz="1400" dirty="0" err="1" smtClean="0"/>
              <a:t>Michaux-Ferriere</a:t>
            </a:r>
            <a:r>
              <a:rPr lang="en-US" sz="1400" dirty="0" smtClean="0"/>
              <a:t>, N., </a:t>
            </a:r>
            <a:r>
              <a:rPr lang="en-US" sz="1400" dirty="0" err="1" smtClean="0"/>
              <a:t>Thibaud</a:t>
            </a:r>
            <a:r>
              <a:rPr lang="en-US" sz="1400" dirty="0" smtClean="0"/>
              <a:t>, J.B., and </a:t>
            </a:r>
            <a:r>
              <a:rPr lang="en-US" sz="1400" dirty="0" err="1" smtClean="0"/>
              <a:t>Sentenac</a:t>
            </a:r>
            <a:r>
              <a:rPr lang="en-US" sz="1400" dirty="0" smtClean="0"/>
              <a:t>, H. (1998). Identification and disruption of a plant shaker-like outward channel involved in K+ release into the xylem sap. Cell 94, 647-655.</a:t>
            </a:r>
            <a:endParaRPr lang="ka-GE" sz="1400" dirty="0" smtClean="0"/>
          </a:p>
          <a:p>
            <a:r>
              <a:rPr lang="en-US" sz="1400" dirty="0" err="1" smtClean="0"/>
              <a:t>Grattana</a:t>
            </a:r>
            <a:r>
              <a:rPr lang="en-US" sz="1400" dirty="0" smtClean="0"/>
              <a:t>, S. R., &amp; </a:t>
            </a:r>
            <a:r>
              <a:rPr lang="en-US" sz="1400" dirty="0" err="1" smtClean="0"/>
              <a:t>Grieveb</a:t>
            </a:r>
            <a:r>
              <a:rPr lang="en-US" sz="1400" dirty="0" smtClean="0"/>
              <a:t>, C. M. (1999). Salinity-mineral nutrient relations in horticultural crops. </a:t>
            </a:r>
            <a:r>
              <a:rPr lang="en-US" sz="1400" i="1" dirty="0" err="1" smtClean="0"/>
              <a:t>Scientia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Horticulturae</a:t>
            </a:r>
            <a:r>
              <a:rPr lang="en-US" sz="1400" i="1" dirty="0" smtClean="0"/>
              <a:t>, 78</a:t>
            </a:r>
            <a:r>
              <a:rPr lang="en-US" sz="1400" dirty="0" smtClean="0"/>
              <a:t>, 127-157. </a:t>
            </a:r>
          </a:p>
          <a:p>
            <a:r>
              <a:rPr lang="en-US" sz="1400" dirty="0" smtClean="0"/>
              <a:t>Hasegawa, P. M., </a:t>
            </a:r>
            <a:r>
              <a:rPr lang="en-US" sz="1400" dirty="0" err="1" smtClean="0"/>
              <a:t>Bressan</a:t>
            </a:r>
            <a:r>
              <a:rPr lang="en-US" sz="1400" dirty="0" smtClean="0"/>
              <a:t>, R. A., Zhu, J. K., &amp; </a:t>
            </a:r>
            <a:r>
              <a:rPr lang="en-US" sz="1400" dirty="0" err="1" smtClean="0"/>
              <a:t>Bohnert</a:t>
            </a:r>
            <a:r>
              <a:rPr lang="en-US" sz="1400" dirty="0" smtClean="0"/>
              <a:t>, H. J. (2000). Plant cellular and molecular responses to high salinity. </a:t>
            </a:r>
            <a:r>
              <a:rPr lang="en-US" sz="1400" i="1" dirty="0" smtClean="0"/>
              <a:t>Annual Review of Plant Physiology and Plant Molecular Biology, 51</a:t>
            </a:r>
            <a:r>
              <a:rPr lang="en-US" sz="1400" dirty="0" smtClean="0"/>
              <a:t>, 463-499.</a:t>
            </a:r>
          </a:p>
          <a:p>
            <a:r>
              <a:rPr lang="en-US" sz="1400" dirty="0" err="1" smtClean="0"/>
              <a:t>Kotuby-Amacher</a:t>
            </a:r>
            <a:r>
              <a:rPr lang="en-US" sz="1400" dirty="0" smtClean="0"/>
              <a:t>, J., Koenig, K., &amp; Kitchen, B. (2000). Salinity and plant tolerance. Available at </a:t>
            </a:r>
            <a:r>
              <a:rPr lang="en-US" sz="1400" u="sng" dirty="0" smtClean="0">
                <a:hlinkClick r:id="rId3"/>
              </a:rPr>
              <a:t>https://extension.usu.edu/files/publications/publication/AG-SO-03.pdf</a:t>
            </a:r>
            <a:r>
              <a:rPr lang="en-US" sz="1400" dirty="0" smtClean="0"/>
              <a:t>.</a:t>
            </a:r>
            <a:endParaRPr lang="ka-GE" sz="1400" dirty="0" smtClean="0"/>
          </a:p>
          <a:p>
            <a:pPr algn="just"/>
            <a:endParaRPr lang="en-US" sz="1400" dirty="0" smtClean="0"/>
          </a:p>
          <a:p>
            <a:endParaRPr lang="ka-GE" sz="16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477" y="280219"/>
            <a:ext cx="8937523" cy="6282814"/>
          </a:xfrm>
        </p:spPr>
        <p:txBody>
          <a:bodyPr/>
          <a:lstStyle/>
          <a:p>
            <a:r>
              <a:rPr lang="en-US" sz="1400" dirty="0" err="1" smtClean="0"/>
              <a:t>Larcher</a:t>
            </a:r>
            <a:r>
              <a:rPr lang="en-US" sz="1400" dirty="0" smtClean="0"/>
              <a:t>, W. (1980). Physiological plant ecology. In 2nd totally rev. edition ed., (pp. 303). Berlin and New York: Springer-</a:t>
            </a:r>
            <a:r>
              <a:rPr lang="en-US" sz="1400" dirty="0" err="1" smtClean="0"/>
              <a:t>Verlag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Lauchli</a:t>
            </a:r>
            <a:r>
              <a:rPr lang="en-US" sz="1400" dirty="0" smtClean="0"/>
              <a:t>, A., James, R. A., Huang, C. X., </a:t>
            </a:r>
            <a:r>
              <a:rPr lang="en-US" sz="1400" dirty="0" err="1" smtClean="0"/>
              <a:t>McCully</a:t>
            </a:r>
            <a:r>
              <a:rPr lang="en-US" sz="1400" dirty="0" smtClean="0"/>
              <a:t>, M., &amp; </a:t>
            </a:r>
            <a:r>
              <a:rPr lang="en-US" sz="1400" dirty="0" err="1" smtClean="0"/>
              <a:t>Munns</a:t>
            </a:r>
            <a:r>
              <a:rPr lang="en-US" sz="1400" dirty="0" smtClean="0"/>
              <a:t>, R. (2008). Cell-specific localization of Na+ in roots of durum wheat and possible control points for salt exclusion. </a:t>
            </a:r>
            <a:r>
              <a:rPr lang="en-US" sz="1400" i="1" dirty="0" smtClean="0"/>
              <a:t>Plant Cell and Environment, 31</a:t>
            </a:r>
            <a:r>
              <a:rPr lang="en-US" sz="1400" dirty="0" smtClean="0"/>
              <a:t>(11), 1565-1574.</a:t>
            </a:r>
          </a:p>
          <a:p>
            <a:r>
              <a:rPr lang="en-US" sz="1400" dirty="0" err="1" smtClean="0"/>
              <a:t>Maggio</a:t>
            </a:r>
            <a:r>
              <a:rPr lang="en-US" sz="1400" dirty="0" smtClean="0"/>
              <a:t>, A., Hasegawa, P. M., </a:t>
            </a:r>
            <a:r>
              <a:rPr lang="en-US" sz="1400" dirty="0" err="1" smtClean="0"/>
              <a:t>Bressan</a:t>
            </a:r>
            <a:r>
              <a:rPr lang="en-US" sz="1400" dirty="0" smtClean="0"/>
              <a:t>, R. A., </a:t>
            </a:r>
            <a:r>
              <a:rPr lang="en-US" sz="1400" dirty="0" err="1" smtClean="0"/>
              <a:t>Consiglio</a:t>
            </a:r>
            <a:r>
              <a:rPr lang="en-US" sz="1400" dirty="0" smtClean="0"/>
              <a:t>, M. F., &amp; </a:t>
            </a:r>
            <a:r>
              <a:rPr lang="en-US" sz="1400" dirty="0" err="1" smtClean="0"/>
              <a:t>Joly</a:t>
            </a:r>
            <a:r>
              <a:rPr lang="en-US" sz="1400" dirty="0" smtClean="0"/>
              <a:t>, R. J. (2001). &lt;</a:t>
            </a:r>
            <a:r>
              <a:rPr lang="en-US" sz="1400" dirty="0" err="1" smtClean="0"/>
              <a:t>i</a:t>
            </a:r>
            <a:r>
              <a:rPr lang="en-US" sz="1400" dirty="0" smtClean="0"/>
              <a:t>&gt;Review&lt;/</a:t>
            </a:r>
            <a:r>
              <a:rPr lang="en-US" sz="1400" dirty="0" err="1" smtClean="0"/>
              <a:t>i</a:t>
            </a:r>
            <a:r>
              <a:rPr lang="en-US" sz="1400" dirty="0" smtClean="0"/>
              <a:t>&gt;: </a:t>
            </a:r>
            <a:r>
              <a:rPr lang="en-US" sz="1400" dirty="0" err="1" smtClean="0"/>
              <a:t>Unravelling</a:t>
            </a:r>
            <a:r>
              <a:rPr lang="en-US" sz="1400" dirty="0" smtClean="0"/>
              <a:t> the functional relationship between root anatomy and stress tolerance. </a:t>
            </a:r>
            <a:r>
              <a:rPr lang="en-US" sz="1400" i="1" dirty="0" smtClean="0"/>
              <a:t>Functional Plant Biology, 28</a:t>
            </a:r>
            <a:r>
              <a:rPr lang="en-US" sz="1400" dirty="0" smtClean="0"/>
              <a:t>(10), 999-1004.</a:t>
            </a:r>
            <a:endParaRPr lang="ka-GE" sz="1400" dirty="0" smtClean="0"/>
          </a:p>
          <a:p>
            <a:r>
              <a:rPr lang="en-US" sz="1400" dirty="0" err="1" smtClean="0"/>
              <a:t>Munns</a:t>
            </a:r>
            <a:r>
              <a:rPr lang="en-US" sz="1400" dirty="0" smtClean="0"/>
              <a:t>, R. (2002). Comparative physiology of salt and water stress. </a:t>
            </a:r>
            <a:r>
              <a:rPr lang="en-US" sz="1400" i="1" dirty="0" smtClean="0"/>
              <a:t>Plant, Cell &amp; Environment, 25</a:t>
            </a:r>
            <a:r>
              <a:rPr lang="en-US" sz="1400" dirty="0" smtClean="0"/>
              <a:t>(2), 239-250.</a:t>
            </a:r>
          </a:p>
          <a:p>
            <a:r>
              <a:rPr lang="en-US" sz="1400" dirty="0" err="1" smtClean="0"/>
              <a:t>Munns</a:t>
            </a:r>
            <a:r>
              <a:rPr lang="en-US" sz="1400" dirty="0" smtClean="0"/>
              <a:t>, R., </a:t>
            </a:r>
            <a:r>
              <a:rPr lang="en-US" sz="1400" dirty="0" err="1" smtClean="0"/>
              <a:t>Goyal</a:t>
            </a:r>
            <a:r>
              <a:rPr lang="en-US" sz="1400" dirty="0" smtClean="0"/>
              <a:t>, S., &amp; </a:t>
            </a:r>
            <a:r>
              <a:rPr lang="en-US" sz="1400" dirty="0" err="1" smtClean="0"/>
              <a:t>Passioura</a:t>
            </a:r>
            <a:r>
              <a:rPr lang="en-US" sz="1400" dirty="0" smtClean="0"/>
              <a:t>, J. (2004). Salinity stress and its mitigation. Plant Stress Website. Blum A. (</a:t>
            </a:r>
            <a:r>
              <a:rPr lang="en-US" sz="1400" dirty="0" err="1" smtClean="0"/>
              <a:t>ed</a:t>
            </a:r>
            <a:r>
              <a:rPr lang="en-US" sz="1400" dirty="0" smtClean="0"/>
              <a:t>). Available at </a:t>
            </a:r>
            <a:r>
              <a:rPr lang="en-US" sz="1400" u="sng" dirty="0" smtClean="0">
                <a:hlinkClick r:id="rId2"/>
              </a:rPr>
              <a:t>http://www.plantstress.com/Articles/index.asp</a:t>
            </a:r>
            <a:r>
              <a:rPr lang="en-US" sz="1400" dirty="0" smtClean="0"/>
              <a:t>.</a:t>
            </a:r>
          </a:p>
          <a:p>
            <a:r>
              <a:rPr lang="en-US" sz="1400" dirty="0" err="1" smtClean="0"/>
              <a:t>Munns</a:t>
            </a:r>
            <a:r>
              <a:rPr lang="en-US" sz="1400" dirty="0" smtClean="0"/>
              <a:t>, R., </a:t>
            </a:r>
            <a:r>
              <a:rPr lang="en-US" sz="1400" dirty="0" err="1" smtClean="0"/>
              <a:t>Schachtman</a:t>
            </a:r>
            <a:r>
              <a:rPr lang="en-US" sz="1400" dirty="0" smtClean="0"/>
              <a:t>, D., &amp; Condon, A. (1995). The Significance of a Two-Phase Growth Response to Salinity in Wheat and Barley. </a:t>
            </a:r>
            <a:r>
              <a:rPr lang="en-US" sz="1400" i="1" dirty="0" smtClean="0"/>
              <a:t>Functional Plant Biology, 22</a:t>
            </a:r>
            <a:r>
              <a:rPr lang="en-US" sz="1400" dirty="0" smtClean="0"/>
              <a:t>(4), 561-569.</a:t>
            </a:r>
          </a:p>
          <a:p>
            <a:r>
              <a:rPr lang="en-US" sz="1400" dirty="0" err="1" smtClean="0"/>
              <a:t>Munns</a:t>
            </a:r>
            <a:r>
              <a:rPr lang="en-US" sz="1400" dirty="0" smtClean="0"/>
              <a:t>, R., &amp; </a:t>
            </a:r>
            <a:r>
              <a:rPr lang="en-US" sz="1400" dirty="0" err="1" smtClean="0"/>
              <a:t>Termaat</a:t>
            </a:r>
            <a:r>
              <a:rPr lang="en-US" sz="1400" dirty="0" smtClean="0"/>
              <a:t>, A. (1986). Whole-Plant Responses to Salinity. </a:t>
            </a:r>
            <a:r>
              <a:rPr lang="en-US" sz="1400" i="1" dirty="0" smtClean="0"/>
              <a:t>Functional Plant Biology, 13</a:t>
            </a:r>
            <a:r>
              <a:rPr lang="en-US" sz="1400" dirty="0" smtClean="0"/>
              <a:t>(1), 143-160.</a:t>
            </a:r>
            <a:endParaRPr lang="ka-GE" sz="1400" dirty="0" smtClean="0"/>
          </a:p>
          <a:p>
            <a:r>
              <a:rPr lang="en-US" sz="1400" dirty="0" err="1" smtClean="0"/>
              <a:t>Munns</a:t>
            </a:r>
            <a:r>
              <a:rPr lang="en-US" sz="1400" dirty="0" smtClean="0"/>
              <a:t>, R., &amp; Tester, M. (2008). Mechanisms of salinity tolerance. </a:t>
            </a:r>
            <a:r>
              <a:rPr lang="en-US" sz="1400" i="1" dirty="0" smtClean="0"/>
              <a:t>Annual Review of Plant Biology, 59</a:t>
            </a:r>
            <a:r>
              <a:rPr lang="en-US" sz="1400" dirty="0" smtClean="0"/>
              <a:t>, 651-681.</a:t>
            </a:r>
            <a:endParaRPr lang="ka-GE" sz="1400" dirty="0" smtClean="0"/>
          </a:p>
          <a:p>
            <a:r>
              <a:rPr lang="en-US" sz="1400" dirty="0" err="1" smtClean="0"/>
              <a:t>Parida</a:t>
            </a:r>
            <a:r>
              <a:rPr lang="en-US" sz="1400" dirty="0" smtClean="0"/>
              <a:t>, A. K., &amp; Das, A. B. (2005). Salt tolerance and salinity effects on plants: A review. </a:t>
            </a:r>
            <a:r>
              <a:rPr lang="en-US" sz="1400" i="1" dirty="0" err="1" smtClean="0"/>
              <a:t>Ecotoxicology</a:t>
            </a:r>
            <a:r>
              <a:rPr lang="en-US" sz="1400" i="1" dirty="0" smtClean="0"/>
              <a:t> and Environmental Safety, 60</a:t>
            </a:r>
            <a:r>
              <a:rPr lang="en-US" sz="1400" dirty="0" smtClean="0"/>
              <a:t>(3), 324-349.</a:t>
            </a:r>
          </a:p>
          <a:p>
            <a:endParaRPr lang="en-US" sz="1400" dirty="0" smtClean="0"/>
          </a:p>
          <a:p>
            <a:endParaRPr lang="en-US" sz="1400" dirty="0" smtClean="0"/>
          </a:p>
          <a:p>
            <a:pPr>
              <a:buNone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724" y="501445"/>
            <a:ext cx="8686800" cy="6120581"/>
          </a:xfrm>
        </p:spPr>
        <p:txBody>
          <a:bodyPr/>
          <a:lstStyle/>
          <a:p>
            <a:pPr algn="just"/>
            <a:r>
              <a:rPr lang="en-US" sz="1400" dirty="0" err="1" smtClean="0"/>
              <a:t>Petronia</a:t>
            </a:r>
            <a:r>
              <a:rPr lang="en-US" sz="1400" dirty="0" smtClean="0"/>
              <a:t> </a:t>
            </a:r>
            <a:r>
              <a:rPr lang="en-US" sz="1400" dirty="0" err="1" smtClean="0"/>
              <a:t>Carillo</a:t>
            </a:r>
            <a:r>
              <a:rPr lang="en-US" sz="1400" dirty="0" smtClean="0"/>
              <a:t>, Maria </a:t>
            </a:r>
            <a:r>
              <a:rPr lang="en-US" sz="1400" dirty="0" err="1" smtClean="0"/>
              <a:t>Grazia</a:t>
            </a:r>
            <a:r>
              <a:rPr lang="en-US" sz="1400" dirty="0" smtClean="0"/>
              <a:t> Annunziata, Giovanni </a:t>
            </a:r>
            <a:r>
              <a:rPr lang="en-US" sz="1400" dirty="0" err="1" smtClean="0"/>
              <a:t>Pontecorvo</a:t>
            </a:r>
            <a:r>
              <a:rPr lang="en-US" sz="1400" dirty="0" smtClean="0"/>
              <a:t>, </a:t>
            </a:r>
            <a:r>
              <a:rPr lang="en-US" sz="1400" dirty="0" err="1" smtClean="0"/>
              <a:t>Amodio</a:t>
            </a:r>
            <a:r>
              <a:rPr lang="en-US" sz="1400" dirty="0" smtClean="0"/>
              <a:t> </a:t>
            </a:r>
            <a:r>
              <a:rPr lang="en-US" sz="1400" dirty="0" err="1" smtClean="0"/>
              <a:t>Fuggi</a:t>
            </a:r>
            <a:r>
              <a:rPr lang="en-US" sz="1400" dirty="0" smtClean="0"/>
              <a:t> and </a:t>
            </a:r>
            <a:r>
              <a:rPr lang="en-US" sz="1400" dirty="0" err="1" smtClean="0"/>
              <a:t>Pasqualina</a:t>
            </a:r>
            <a:r>
              <a:rPr lang="en-US" sz="1400" dirty="0" smtClean="0"/>
              <a:t> Woodrow (2011). Salinity Stress and Salt Tolerance, Abiotic Stress in Plants - Mechanisms and Adaptations, Prof. </a:t>
            </a:r>
            <a:r>
              <a:rPr lang="en-US" sz="1400" dirty="0" err="1" smtClean="0"/>
              <a:t>Arun</a:t>
            </a:r>
            <a:r>
              <a:rPr lang="en-US" sz="1400" dirty="0" smtClean="0"/>
              <a:t> </a:t>
            </a:r>
            <a:r>
              <a:rPr lang="en-US" sz="1400" dirty="0" err="1" smtClean="0"/>
              <a:t>Shanker</a:t>
            </a:r>
            <a:r>
              <a:rPr lang="en-US" sz="1400" dirty="0" smtClean="0"/>
              <a:t> (Ed.), ISBN: 978-953-307-394-1, </a:t>
            </a:r>
            <a:r>
              <a:rPr lang="en-US" sz="1400" dirty="0" err="1" smtClean="0"/>
              <a:t>InTech</a:t>
            </a:r>
            <a:r>
              <a:rPr lang="en-US" sz="1400" dirty="0" smtClean="0"/>
              <a:t>, Available from: </a:t>
            </a:r>
            <a:r>
              <a:rPr lang="en-US" sz="1400" u="sng" dirty="0" smtClean="0">
                <a:hlinkClick r:id="rId2"/>
              </a:rPr>
              <a:t>http://www.intechopen.com/books/abioticstress-in-plants-mechanisms-and-adaptations/salinity-stress-and-salt-tolerance</a:t>
            </a:r>
            <a:endParaRPr lang="ka-GE" sz="1400" u="sng" dirty="0" smtClean="0"/>
          </a:p>
          <a:p>
            <a:pPr algn="just"/>
            <a:r>
              <a:rPr lang="en-US" sz="1400" dirty="0" err="1" smtClean="0"/>
              <a:t>Russel</a:t>
            </a:r>
            <a:r>
              <a:rPr lang="en-US" sz="1400" dirty="0" smtClean="0"/>
              <a:t>, J. C., </a:t>
            </a:r>
            <a:r>
              <a:rPr lang="en-US" sz="1400" dirty="0" err="1" smtClean="0"/>
              <a:t>Kadry</a:t>
            </a:r>
            <a:r>
              <a:rPr lang="en-US" sz="1400" dirty="0" smtClean="0"/>
              <a:t>, L., &amp; Hanna, A. B. (1965). </a:t>
            </a:r>
            <a:r>
              <a:rPr lang="en-US" sz="1400" dirty="0" err="1" smtClean="0"/>
              <a:t>Sodic</a:t>
            </a:r>
            <a:r>
              <a:rPr lang="en-US" sz="1400" dirty="0" smtClean="0"/>
              <a:t> soils in Iraq. </a:t>
            </a:r>
            <a:r>
              <a:rPr lang="en-US" sz="1400" dirty="0" err="1" smtClean="0"/>
              <a:t>Agrokomia</a:t>
            </a:r>
            <a:r>
              <a:rPr lang="en-US" sz="1400" dirty="0" smtClean="0"/>
              <a:t> ES </a:t>
            </a:r>
            <a:r>
              <a:rPr lang="en-US" sz="1400" dirty="0" err="1" smtClean="0"/>
              <a:t>Talajtan.Tom</a:t>
            </a:r>
            <a:r>
              <a:rPr lang="en-US" sz="1400" dirty="0" smtClean="0"/>
              <a:t> 14(Suppl.): 91-97</a:t>
            </a:r>
          </a:p>
          <a:p>
            <a:pPr algn="just"/>
            <a:r>
              <a:rPr lang="en-US" sz="1400" dirty="0" smtClean="0"/>
              <a:t>Serrano, R., </a:t>
            </a:r>
            <a:r>
              <a:rPr lang="en-US" sz="1400" dirty="0" err="1" smtClean="0"/>
              <a:t>Culianz-Macia</a:t>
            </a:r>
            <a:r>
              <a:rPr lang="en-US" sz="1400" dirty="0" smtClean="0"/>
              <a:t>, F., &amp; Moreno, V. (1999). Genetic engineering of salt and drought tolerance with yeast regulatory genes. </a:t>
            </a:r>
            <a:r>
              <a:rPr lang="en-US" sz="1400" i="1" dirty="0" err="1" smtClean="0"/>
              <a:t>Scientia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Horticulturae</a:t>
            </a:r>
            <a:r>
              <a:rPr lang="en-US" sz="1400" i="1" dirty="0" smtClean="0"/>
              <a:t>, 78</a:t>
            </a:r>
            <a:r>
              <a:rPr lang="en-US" sz="1400" dirty="0" smtClean="0"/>
              <a:t>, 261-269.</a:t>
            </a:r>
          </a:p>
          <a:p>
            <a:pPr algn="just"/>
            <a:r>
              <a:rPr lang="en-US" sz="1400" dirty="0" smtClean="0"/>
              <a:t>Singh, K. N., &amp; </a:t>
            </a:r>
            <a:r>
              <a:rPr lang="en-US" sz="1400" dirty="0" err="1" smtClean="0"/>
              <a:t>Chatrath</a:t>
            </a:r>
            <a:r>
              <a:rPr lang="en-US" sz="1400" dirty="0" smtClean="0"/>
              <a:t>, R. (2001). Salinity tolerance pp.101-110. In Eds., M. P. Reynolds, J. J. Ortiz-</a:t>
            </a:r>
            <a:r>
              <a:rPr lang="en-US" sz="1400" dirty="0" err="1" smtClean="0"/>
              <a:t>Monasterio</a:t>
            </a:r>
            <a:r>
              <a:rPr lang="en-US" sz="1400" dirty="0" smtClean="0"/>
              <a:t> &amp; A. </a:t>
            </a:r>
            <a:r>
              <a:rPr lang="en-US" sz="1400" dirty="0" err="1" smtClean="0"/>
              <a:t>McNab</a:t>
            </a:r>
            <a:r>
              <a:rPr lang="en-US" sz="1400" dirty="0" smtClean="0"/>
              <a:t> (Eds.), </a:t>
            </a:r>
            <a:r>
              <a:rPr lang="en-US" sz="1400" i="1" dirty="0" smtClean="0"/>
              <a:t>Application of physiology in wheat breeding</a:t>
            </a:r>
            <a:r>
              <a:rPr lang="en-US" sz="1400" dirty="0" smtClean="0"/>
              <a:t>.</a:t>
            </a:r>
          </a:p>
          <a:p>
            <a:pPr algn="just"/>
            <a:r>
              <a:rPr lang="en-US" sz="1400" dirty="0" smtClean="0"/>
              <a:t>Mexico: CIMMYT.</a:t>
            </a:r>
          </a:p>
          <a:p>
            <a:pPr algn="just"/>
            <a:r>
              <a:rPr lang="en-US" sz="1400" dirty="0" smtClean="0"/>
              <a:t>Zhu, J.-K. (2007). </a:t>
            </a:r>
            <a:r>
              <a:rPr lang="en-US" sz="1400" i="1" dirty="0" smtClean="0"/>
              <a:t>Plant Salt Stress</a:t>
            </a:r>
            <a:r>
              <a:rPr lang="en-US" sz="1400" dirty="0" smtClean="0"/>
              <a:t>: John Wiley &amp; Sons, Ltd.</a:t>
            </a:r>
          </a:p>
          <a:p>
            <a:pPr algn="just"/>
            <a:endParaRPr lang="en-US" sz="1400" dirty="0" smtClean="0"/>
          </a:p>
          <a:p>
            <a:pPr algn="just"/>
            <a:endParaRPr lang="en-US" dirty="0" smtClean="0"/>
          </a:p>
          <a:p>
            <a:pPr algn="just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56851" y="943896"/>
            <a:ext cx="666627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ka-GE" sz="3200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endParaRPr lang="ka-GE" sz="3200" b="1" dirty="0" smtClean="0">
              <a:solidFill>
                <a:srgbClr val="00B0F0"/>
              </a:solidFill>
            </a:endParaRPr>
          </a:p>
          <a:p>
            <a:pPr algn="ctr">
              <a:buNone/>
            </a:pPr>
            <a:r>
              <a:rPr lang="ka-GE" sz="3200" b="1" dirty="0" smtClean="0">
                <a:solidFill>
                  <a:schemeClr val="tx2"/>
                </a:solidFill>
                <a:latin typeface="Sylfaen" pitchFamily="18" charset="0"/>
              </a:rPr>
              <a:t>გმადლობთ ყურადღებისათვის!</a:t>
            </a:r>
          </a:p>
          <a:p>
            <a:pPr algn="ctr">
              <a:buNone/>
            </a:pPr>
            <a:endParaRPr lang="ka-GE" sz="32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ka-GE" sz="3200" b="1" dirty="0" smtClean="0">
                <a:solidFill>
                  <a:schemeClr val="tx2"/>
                </a:solidFill>
                <a:sym typeface="Wingdings" pitchFamily="2" charset="2"/>
              </a:rPr>
              <a:t></a:t>
            </a:r>
          </a:p>
          <a:p>
            <a:pPr algn="ctr">
              <a:buNone/>
            </a:pPr>
            <a:endParaRPr lang="ka-GE" sz="32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ka-GE" sz="3200" b="1" dirty="0" smtClean="0">
              <a:solidFill>
                <a:schemeClr val="tx2"/>
              </a:solidFill>
            </a:endParaRPr>
          </a:p>
          <a:p>
            <a:pPr algn="ctr">
              <a:buNone/>
            </a:pPr>
            <a:endParaRPr lang="ka-GE" sz="3200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algn="ctr">
              <a:buNone/>
            </a:pPr>
            <a:endParaRPr lang="ka-GE" sz="3200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algn="ctr">
              <a:buNone/>
            </a:pPr>
            <a:endParaRPr lang="ka-GE" sz="3200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algn="r">
              <a:buNone/>
            </a:pPr>
            <a:endParaRPr lang="ka-GE" sz="3200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30" y="576072"/>
            <a:ext cx="8952270" cy="1143000"/>
          </a:xfrm>
        </p:spPr>
        <p:txBody>
          <a:bodyPr>
            <a:normAutofit/>
          </a:bodyPr>
          <a:lstStyle/>
          <a:p>
            <a:pPr algn="ctr"/>
            <a:r>
              <a:rPr lang="ka-GE" sz="3200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ნიადაგის დამლაშების გამომწვევი მიზეზები</a:t>
            </a:r>
            <a:endParaRPr lang="en-US" sz="3200" b="1" dirty="0" smtClean="0">
              <a:solidFill>
                <a:srgbClr val="EB602B"/>
              </a:solidFill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2551473" y="1253612"/>
            <a:ext cx="1032389" cy="7964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911213" y="1268361"/>
            <a:ext cx="1002889" cy="7226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7922" y="2050027"/>
            <a:ext cx="19960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 smtClean="0">
                <a:latin typeface="Sylfaen" pitchFamily="18" charset="0"/>
              </a:rPr>
              <a:t>ბუნებრივი</a:t>
            </a:r>
          </a:p>
          <a:p>
            <a:r>
              <a:rPr lang="ka-GE" sz="2800" b="1" dirty="0" smtClean="0">
                <a:latin typeface="Sylfaen" pitchFamily="18" charset="0"/>
              </a:rPr>
              <a:t>პროცესები</a:t>
            </a:r>
            <a:endParaRPr lang="en-US" sz="2800" b="1" dirty="0">
              <a:latin typeface="Sylfae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3949" y="2064774"/>
            <a:ext cx="29947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sz="2800" b="1" dirty="0" smtClean="0">
                <a:latin typeface="Sylfaen" pitchFamily="18" charset="0"/>
              </a:rPr>
              <a:t>ანთროპოგენური</a:t>
            </a:r>
          </a:p>
          <a:p>
            <a:r>
              <a:rPr lang="ka-GE" sz="2800" b="1" dirty="0" smtClean="0">
                <a:latin typeface="Sylfaen" pitchFamily="18" charset="0"/>
              </a:rPr>
              <a:t>ფაქტორები</a:t>
            </a:r>
            <a:endParaRPr lang="en-US" sz="2800" b="1" dirty="0">
              <a:latin typeface="Sylfae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729" y="3598607"/>
            <a:ext cx="389882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000" b="1" dirty="0" smtClean="0"/>
              <a:t> </a:t>
            </a:r>
            <a:r>
              <a:rPr lang="ka-GE" sz="2000" b="1" dirty="0" smtClean="0">
                <a:latin typeface="Sylfaen" pitchFamily="18" charset="0"/>
              </a:rPr>
              <a:t>ნიადაგის გამოფიტვა, ეროზია</a:t>
            </a:r>
          </a:p>
          <a:p>
            <a:endParaRPr lang="ka-GE" sz="2000" b="1" dirty="0" smtClean="0">
              <a:latin typeface="Sylfae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a-GE" sz="2000" b="1" dirty="0" smtClean="0">
                <a:latin typeface="Sylfaen" pitchFamily="18" charset="0"/>
              </a:rPr>
              <a:t>  ზღვის/ოკეანის უკან დახევა</a:t>
            </a:r>
          </a:p>
          <a:p>
            <a:pPr>
              <a:buFont typeface="Arial" pitchFamily="34" charset="0"/>
              <a:buChar char="•"/>
            </a:pPr>
            <a:endParaRPr lang="ka-GE" sz="2000" b="1" dirty="0" smtClean="0">
              <a:latin typeface="Sylfae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a-GE" sz="2000" b="1" dirty="0" smtClean="0">
                <a:latin typeface="Sylfaen" pitchFamily="18" charset="0"/>
              </a:rPr>
              <a:t> ვულკანური ამოფრქვევა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17692" y="3613356"/>
            <a:ext cx="2850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b="1" dirty="0" smtClean="0">
                <a:latin typeface="Sylfaen" pitchFamily="18" charset="0"/>
              </a:rPr>
              <a:t> ირიგაცია</a:t>
            </a:r>
          </a:p>
          <a:p>
            <a:endParaRPr lang="ka-GE" b="1" dirty="0" smtClean="0">
              <a:latin typeface="Sylfae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a-GE" b="1" dirty="0" smtClean="0">
                <a:latin typeface="Sylfaen" pitchFamily="18" charset="0"/>
              </a:rPr>
              <a:t> მინერალური სასუქების</a:t>
            </a:r>
          </a:p>
          <a:p>
            <a:r>
              <a:rPr lang="ka-GE" b="1" dirty="0" smtClean="0">
                <a:latin typeface="Sylfaen" pitchFamily="18" charset="0"/>
              </a:rPr>
              <a:t>ჭარბად გამოყენება</a:t>
            </a:r>
            <a:endParaRPr lang="en-US" b="1" dirty="0">
              <a:latin typeface="Sylfae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1555954" y="3207773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6162369" y="3227438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" descr="Image result for irrig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0411" y="5072999"/>
            <a:ext cx="2100195" cy="15195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285" y="2020528"/>
            <a:ext cx="7912100" cy="553949"/>
          </a:xfrm>
        </p:spPr>
        <p:txBody>
          <a:bodyPr/>
          <a:lstStyle/>
          <a:p>
            <a:pPr algn="ctr"/>
            <a:r>
              <a:rPr lang="ka-GE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ნიადაგის დამლაშების ტიპები  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154" y="2804250"/>
            <a:ext cx="7912100" cy="2829634"/>
          </a:xfrm>
        </p:spPr>
        <p:txBody>
          <a:bodyPr/>
          <a:lstStyle/>
          <a:p>
            <a:r>
              <a:rPr lang="ka-GE" b="1" dirty="0" smtClean="0">
                <a:latin typeface="Sylfaen" pitchFamily="18" charset="0"/>
              </a:rPr>
              <a:t>ქლორიდული   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Na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+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 Cl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- </a:t>
            </a:r>
            <a:endParaRPr lang="ka-GE" sz="2400" b="1" dirty="0" smtClean="0">
              <a:latin typeface="Sylfaen" pitchFamily="18" charset="0"/>
            </a:endParaRPr>
          </a:p>
          <a:p>
            <a:r>
              <a:rPr lang="ka-GE" sz="2400" b="1" dirty="0" smtClean="0">
                <a:latin typeface="Sylfaen" pitchFamily="18" charset="0"/>
              </a:rPr>
              <a:t>სულფატური  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Na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+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  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SO</a:t>
            </a:r>
            <a:r>
              <a:rPr lang="ka-GE" sz="2400" b="1" baseline="-25000" dirty="0" smtClean="0">
                <a:solidFill>
                  <a:schemeClr val="bg2"/>
                </a:solidFill>
                <a:latin typeface="Sylfaen" pitchFamily="18" charset="0"/>
              </a:rPr>
              <a:t>4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-</a:t>
            </a:r>
            <a:r>
              <a:rPr lang="en-US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2</a:t>
            </a:r>
            <a:endParaRPr lang="ka-GE" sz="2400" b="1" dirty="0" smtClean="0">
              <a:latin typeface="Sylfaen" pitchFamily="18" charset="0"/>
            </a:endParaRPr>
          </a:p>
          <a:p>
            <a:r>
              <a:rPr lang="ka-GE" sz="2400" b="1" dirty="0" smtClean="0">
                <a:latin typeface="Sylfaen" pitchFamily="18" charset="0"/>
              </a:rPr>
              <a:t>კარბონატული  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Na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+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  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CO</a:t>
            </a:r>
            <a:r>
              <a:rPr lang="ka-GE" sz="2400" b="1" baseline="-25000" dirty="0" smtClean="0">
                <a:solidFill>
                  <a:schemeClr val="bg2"/>
                </a:solidFill>
                <a:latin typeface="Sylfaen" pitchFamily="18" charset="0"/>
              </a:rPr>
              <a:t>3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-</a:t>
            </a:r>
            <a:r>
              <a:rPr lang="en-US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2</a:t>
            </a:r>
            <a:endParaRPr lang="ka-GE" sz="2400" b="1" dirty="0" smtClean="0">
              <a:latin typeface="Sylfaen" pitchFamily="18" charset="0"/>
            </a:endParaRPr>
          </a:p>
          <a:p>
            <a:r>
              <a:rPr lang="ka-GE" b="1" dirty="0" smtClean="0">
                <a:latin typeface="Sylfaen" pitchFamily="18" charset="0"/>
              </a:rPr>
              <a:t>ქლორიდ-სულფატური   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Na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+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 Cl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- </a:t>
            </a:r>
            <a:r>
              <a:rPr lang="ka-GE" sz="2400" dirty="0" smtClean="0">
                <a:latin typeface="Sylfaen" pitchFamily="18" charset="0"/>
              </a:rPr>
              <a:t>,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   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Na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+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  </a:t>
            </a:r>
            <a:r>
              <a:rPr lang="ka-GE" sz="2400" b="1" dirty="0" smtClean="0">
                <a:solidFill>
                  <a:schemeClr val="bg2"/>
                </a:solidFill>
                <a:latin typeface="Sylfaen" pitchFamily="18" charset="0"/>
              </a:rPr>
              <a:t>SO</a:t>
            </a:r>
            <a:r>
              <a:rPr lang="ka-GE" sz="2400" b="1" baseline="-25000" dirty="0" smtClean="0">
                <a:solidFill>
                  <a:schemeClr val="bg2"/>
                </a:solidFill>
                <a:latin typeface="Sylfaen" pitchFamily="18" charset="0"/>
              </a:rPr>
              <a:t>4</a:t>
            </a:r>
            <a:r>
              <a:rPr lang="ka-GE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-</a:t>
            </a:r>
            <a:r>
              <a:rPr lang="en-US" sz="2400" b="1" baseline="30000" dirty="0" smtClean="0">
                <a:solidFill>
                  <a:schemeClr val="bg2"/>
                </a:solidFill>
                <a:latin typeface="Sylfaen" pitchFamily="18" charset="0"/>
              </a:rPr>
              <a:t>2</a:t>
            </a:r>
            <a:endParaRPr lang="en-US" dirty="0">
              <a:latin typeface="Sylfae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0" y="177868"/>
            <a:ext cx="7285704" cy="1282223"/>
          </a:xfrm>
        </p:spPr>
        <p:txBody>
          <a:bodyPr>
            <a:normAutofit fontScale="90000"/>
          </a:bodyPr>
          <a:lstStyle/>
          <a:p>
            <a:r>
              <a:rPr lang="ka-GE" b="1" dirty="0" smtClean="0">
                <a:solidFill>
                  <a:srgbClr val="EB602B"/>
                </a:solidFill>
                <a:latin typeface="Sylfaen" pitchFamily="18" charset="0"/>
                <a:cs typeface="Times New Roman" pitchFamily="18" charset="0"/>
              </a:rPr>
              <a:t>მარილიანობის  გაზომვა , მარილიანობის საზომი ერთეულები</a:t>
            </a:r>
            <a:r>
              <a:rPr lang="ka-GE" b="1" dirty="0" smtClean="0">
                <a:solidFill>
                  <a:srgbClr val="EB602B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a-GE" b="1" dirty="0" smtClean="0">
                <a:solidFill>
                  <a:srgbClr val="EB602B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 descr="TASI-655 TASI 655 Digital Salinometer Daul display Salinity and Temperature With Backlight Thermistor temperature sensor(NTC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8507"/>
            <a:ext cx="2575399" cy="257539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03701" y="5412348"/>
            <a:ext cx="26356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sz="2800" b="1" dirty="0" smtClean="0">
                <a:latin typeface="Sylfaen" pitchFamily="18" charset="0"/>
              </a:rPr>
              <a:t>სალინომეტრი </a:t>
            </a:r>
            <a:endParaRPr lang="en-US" sz="2800" dirty="0">
              <a:latin typeface="Sylfae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0903" y="1225689"/>
            <a:ext cx="576661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Sylfaen" pitchFamily="18" charset="0"/>
              </a:rPr>
              <a:t>  ელექტროგამტარობის ერთეული (</a:t>
            </a:r>
            <a:r>
              <a:rPr lang="en-US" sz="2400" b="1" dirty="0" smtClean="0">
                <a:latin typeface="Sylfaen" pitchFamily="18" charset="0"/>
              </a:rPr>
              <a:t>EC</a:t>
            </a:r>
            <a:r>
              <a:rPr lang="ka-GE" sz="2400" b="1" dirty="0" smtClean="0">
                <a:latin typeface="Sylfaen" pitchFamily="18" charset="0"/>
              </a:rPr>
              <a:t>)</a:t>
            </a:r>
            <a:endParaRPr lang="en-US" sz="2400" b="1" dirty="0" smtClean="0">
              <a:latin typeface="Sylfaen" pitchFamily="18" charset="0"/>
            </a:endParaRPr>
          </a:p>
          <a:p>
            <a:pPr algn="ctr">
              <a:buNone/>
            </a:pPr>
            <a:r>
              <a:rPr lang="ka-GE" sz="2400" b="1" dirty="0" smtClean="0">
                <a:latin typeface="Sylfaen" pitchFamily="18" charset="0"/>
              </a:rPr>
              <a:t> </a:t>
            </a:r>
            <a:r>
              <a:rPr lang="en-US" sz="2400" b="1" dirty="0" smtClean="0">
                <a:latin typeface="Sylfaen" pitchFamily="18" charset="0"/>
              </a:rPr>
              <a:t>1 EC </a:t>
            </a:r>
            <a:r>
              <a:rPr lang="ka-GE" sz="2400" b="1" dirty="0" smtClean="0">
                <a:latin typeface="Sylfaen" pitchFamily="18" charset="0"/>
              </a:rPr>
              <a:t>ერთეული</a:t>
            </a:r>
            <a:r>
              <a:rPr lang="en-US" sz="2400" b="1" dirty="0" smtClean="0">
                <a:latin typeface="Sylfaen" pitchFamily="18" charset="0"/>
              </a:rPr>
              <a:t> =  1 </a:t>
            </a:r>
            <a:r>
              <a:rPr lang="ka-GE" sz="2400" b="1" dirty="0" smtClean="0">
                <a:latin typeface="Sylfaen" pitchFamily="18" charset="0"/>
              </a:rPr>
              <a:t>მიკროსიმენსი/სმ </a:t>
            </a:r>
            <a:r>
              <a:rPr lang="en-US" sz="2400" b="1" dirty="0" smtClean="0">
                <a:latin typeface="Sylfaen" pitchFamily="18" charset="0"/>
              </a:rPr>
              <a:t>µS/cm</a:t>
            </a:r>
            <a:endParaRPr lang="ka-GE" sz="2400" b="1" dirty="0" smtClean="0">
              <a:latin typeface="Sylfaen" pitchFamily="18" charset="0"/>
            </a:endParaRPr>
          </a:p>
          <a:p>
            <a:pPr algn="ctr">
              <a:buNone/>
            </a:pPr>
            <a:r>
              <a:rPr lang="ka-GE" sz="2400" b="1" dirty="0" smtClean="0">
                <a:latin typeface="Sylfae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Sylfaen" pitchFamily="18" charset="0"/>
              </a:rPr>
              <a:t>  მილიმოლი/კუბ. მეტრზე  </a:t>
            </a:r>
            <a:r>
              <a:rPr lang="en-US" sz="2400" b="1" dirty="0" err="1" smtClean="0">
                <a:latin typeface="Sylfaen" pitchFamily="18" charset="0"/>
              </a:rPr>
              <a:t>mM</a:t>
            </a:r>
            <a:r>
              <a:rPr lang="en-US" sz="2400" b="1" dirty="0" smtClean="0">
                <a:latin typeface="Sylfaen" pitchFamily="18" charset="0"/>
              </a:rPr>
              <a:t>/m</a:t>
            </a:r>
            <a:r>
              <a:rPr lang="en-US" sz="2400" b="1" baseline="30000" dirty="0" smtClean="0">
                <a:latin typeface="Sylfaen" pitchFamily="18" charset="0"/>
              </a:rPr>
              <a:t>3</a:t>
            </a:r>
            <a:endParaRPr lang="ka-GE" sz="2400" b="1" baseline="30000" dirty="0" smtClean="0">
              <a:latin typeface="Sylfaen" pitchFamily="18" charset="0"/>
            </a:endParaRPr>
          </a:p>
          <a:p>
            <a:pPr>
              <a:buFont typeface="Arial" pitchFamily="34" charset="0"/>
              <a:buChar char="•"/>
            </a:pPr>
            <a:endParaRPr lang="ka-GE" sz="2400" b="1" dirty="0" smtClean="0">
              <a:latin typeface="Sylfae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Sylfaen" pitchFamily="18" charset="0"/>
              </a:rPr>
              <a:t>  მილიგრამი/ ლიტრზე  </a:t>
            </a:r>
            <a:r>
              <a:rPr lang="en-US" sz="2400" b="1" dirty="0" smtClean="0">
                <a:latin typeface="Sylfaen" pitchFamily="18" charset="0"/>
              </a:rPr>
              <a:t>mg/</a:t>
            </a:r>
            <a:r>
              <a:rPr lang="en-US" sz="2400" b="1" dirty="0" err="1" smtClean="0">
                <a:latin typeface="Sylfaen" pitchFamily="18" charset="0"/>
              </a:rPr>
              <a:t>litre</a:t>
            </a:r>
            <a:endParaRPr lang="ka-GE" sz="2400" b="1" dirty="0" smtClean="0">
              <a:latin typeface="Sylfaen" pitchFamily="18" charset="0"/>
            </a:endParaRPr>
          </a:p>
          <a:p>
            <a:endParaRPr lang="ka-GE" sz="2400" b="1" dirty="0" smtClean="0">
              <a:latin typeface="Sylfae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Sylfaen" pitchFamily="18" charset="0"/>
              </a:rPr>
              <a:t>  პროცენტი %</a:t>
            </a:r>
          </a:p>
          <a:p>
            <a:pPr>
              <a:buFont typeface="Arial" pitchFamily="34" charset="0"/>
              <a:buChar char="•"/>
            </a:pPr>
            <a:endParaRPr lang="ka-GE" sz="2400" b="1" dirty="0" smtClean="0">
              <a:latin typeface="Sylfae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ka-GE" sz="2400" b="1" dirty="0" smtClean="0">
                <a:latin typeface="Sylfaen" pitchFamily="18" charset="0"/>
              </a:rPr>
              <a:t>  პრომილე </a:t>
            </a:r>
            <a:r>
              <a:rPr lang="en-US" sz="2400" b="1" dirty="0" smtClean="0">
                <a:latin typeface="Sylfaen" pitchFamily="18" charset="0"/>
              </a:rPr>
              <a:t>‰ </a:t>
            </a:r>
          </a:p>
          <a:p>
            <a:endParaRPr lang="ka-GE" sz="2400" b="1" dirty="0" smtClean="0">
              <a:latin typeface="Sylfaen" pitchFamily="18" charset="0"/>
            </a:endParaRPr>
          </a:p>
          <a:p>
            <a:r>
              <a:rPr lang="ka-GE" sz="2400" b="1" dirty="0" smtClean="0">
                <a:latin typeface="Sylfaen" pitchFamily="18" charset="0"/>
              </a:rPr>
              <a:t>ნიადაგი დამლაშებულად ითვლება, თუ მისი ელექტროგამტარობა </a:t>
            </a:r>
            <a:r>
              <a:rPr lang="en-US" sz="2400" b="1" dirty="0" smtClean="0">
                <a:latin typeface="Sylfaen" pitchFamily="18" charset="0"/>
              </a:rPr>
              <a:t> &gt;</a:t>
            </a:r>
            <a:r>
              <a:rPr lang="ka-GE" sz="2400" b="1" dirty="0" smtClean="0">
                <a:latin typeface="Sylfaen" pitchFamily="18" charset="0"/>
              </a:rPr>
              <a:t>  4</a:t>
            </a:r>
            <a:r>
              <a:rPr lang="en-US" sz="2400" b="1" dirty="0" err="1" smtClean="0">
                <a:latin typeface="Sylfaen" pitchFamily="18" charset="0"/>
              </a:rPr>
              <a:t>dS</a:t>
            </a:r>
            <a:r>
              <a:rPr lang="en-US" sz="2400" b="1" dirty="0" smtClean="0">
                <a:latin typeface="Sylfaen" pitchFamily="18" charset="0"/>
              </a:rPr>
              <a:t>/m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772697" y="324465"/>
            <a:ext cx="3244645" cy="16960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b="1" dirty="0" smtClean="0">
                <a:latin typeface="Sylfaen" pitchFamily="18" charset="0"/>
              </a:rPr>
              <a:t>დამლაშებით გამოწვეული სტრესი</a:t>
            </a:r>
          </a:p>
          <a:p>
            <a:pPr algn="ctr"/>
            <a:r>
              <a:rPr lang="ka-GE" sz="2400" b="1" dirty="0" smtClean="0">
                <a:latin typeface="Sylfaen" pitchFamily="18" charset="0"/>
              </a:rPr>
              <a:t>მცენარეში</a:t>
            </a:r>
            <a:endParaRPr lang="en-US" sz="2400" b="1" dirty="0">
              <a:latin typeface="Sylfae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8709" y="2050026"/>
            <a:ext cx="2566219" cy="1327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atin typeface="Sylfaen" pitchFamily="18" charset="0"/>
              </a:rPr>
              <a:t>ოსმოსური სტრესი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102942" y="2054942"/>
            <a:ext cx="2477728" cy="13273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atin typeface="Sylfaen" pitchFamily="18" charset="0"/>
              </a:rPr>
              <a:t>იონური</a:t>
            </a:r>
          </a:p>
          <a:p>
            <a:pPr algn="ctr"/>
            <a:r>
              <a:rPr lang="ka-GE" b="1" dirty="0" smtClean="0">
                <a:latin typeface="Sylfaen" pitchFamily="18" charset="0"/>
              </a:rPr>
              <a:t>ტოქსიკურობა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536725" y="1769806"/>
            <a:ext cx="383457" cy="3097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825613" y="1666568"/>
            <a:ext cx="265471" cy="221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471948" y="4100051"/>
            <a:ext cx="2227007" cy="796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atin typeface="Sylfaen" pitchFamily="18" charset="0"/>
              </a:rPr>
              <a:t>ფიზიოლოგიური</a:t>
            </a:r>
          </a:p>
          <a:p>
            <a:pPr algn="ctr"/>
            <a:r>
              <a:rPr lang="ka-GE" b="1" dirty="0" smtClean="0">
                <a:latin typeface="Sylfaen" pitchFamily="18" charset="0"/>
              </a:rPr>
              <a:t>გვალვა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3303640" y="2920180"/>
            <a:ext cx="1725561" cy="87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atin typeface="Sylfaen" pitchFamily="18" charset="0"/>
              </a:rPr>
              <a:t>ფერმენტების</a:t>
            </a:r>
          </a:p>
          <a:p>
            <a:pPr algn="ctr"/>
            <a:r>
              <a:rPr lang="ka-GE" b="1" dirty="0" smtClean="0">
                <a:latin typeface="Sylfaen" pitchFamily="18" charset="0"/>
              </a:rPr>
              <a:t>ინაქტივაცია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868991" y="4075472"/>
            <a:ext cx="1725561" cy="87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atin typeface="Sylfaen" pitchFamily="18" charset="0"/>
              </a:rPr>
              <a:t>ცილების სინთეზის ინჰიბირება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902245" y="3569109"/>
            <a:ext cx="2020529" cy="87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atin typeface="Sylfaen" pitchFamily="18" charset="0"/>
              </a:rPr>
              <a:t>ფოტოსინთეზის შეფერხება 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807974" y="5235677"/>
            <a:ext cx="2005781" cy="870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Sylfaen" pitchFamily="18" charset="0"/>
              </a:rPr>
              <a:t>ROS - </a:t>
            </a:r>
            <a:r>
              <a:rPr lang="ka-GE" b="1" dirty="0" smtClean="0">
                <a:latin typeface="Sylfaen" pitchFamily="18" charset="0"/>
              </a:rPr>
              <a:t>ის გაძლიერებული სინთეზი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872749" y="4807974"/>
            <a:ext cx="1887793" cy="7816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latin typeface="Sylfaen" pitchFamily="18" charset="0"/>
              </a:rPr>
              <a:t>ოქსიდაციური დაზიანებები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1275736" y="3664974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5102943" y="3347887"/>
            <a:ext cx="486696" cy="221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5486401" y="3569110"/>
            <a:ext cx="471949" cy="353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5346290" y="4299155"/>
            <a:ext cx="1415846" cy="14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6017341" y="3982064"/>
            <a:ext cx="1047136" cy="486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>
            <a:off x="6511413" y="3591232"/>
            <a:ext cx="309716" cy="235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1401097" y="5338917"/>
            <a:ext cx="2831689" cy="12241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>
                <a:solidFill>
                  <a:schemeClr val="bg1"/>
                </a:solidFill>
                <a:latin typeface="Sylfaen" pitchFamily="18" charset="0"/>
              </a:rPr>
              <a:t>მცენარის ზრდა-განვითარების დათრგუნვა</a:t>
            </a:r>
            <a:endParaRPr lang="en-US" b="1" dirty="0">
              <a:solidFill>
                <a:schemeClr val="bg1"/>
              </a:solidFill>
              <a:latin typeface="Sylfae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917290" y="5029200"/>
            <a:ext cx="294968" cy="235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2573594" y="4402394"/>
            <a:ext cx="1238864" cy="339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V="1">
            <a:off x="3465871" y="5088193"/>
            <a:ext cx="855406" cy="191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 flipV="1">
            <a:off x="4218041" y="5604386"/>
            <a:ext cx="383456" cy="29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626320" y="403055"/>
            <a:ext cx="7744971" cy="1322506"/>
          </a:xfrm>
          <a:prstGeom prst="rect">
            <a:avLst/>
          </a:prstGeom>
        </p:spPr>
        <p:txBody>
          <a:bodyPr/>
          <a:lstStyle/>
          <a:p>
            <a:pPr marL="15875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a-G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602B"/>
                </a:solidFill>
                <a:effectLst/>
                <a:uLnTx/>
                <a:uFillTx/>
                <a:latin typeface="Sylfaen" pitchFamily="18" charset="0"/>
                <a:cs typeface="Times New Roman" pitchFamily="18" charset="0"/>
              </a:rPr>
              <a:t>მცენარეთა განსხვავებული მედეგობა დამლაშების მიმართ </a:t>
            </a:r>
            <a:endParaRPr kumimoji="0" lang="ka-GE" sz="3600" b="1" i="0" u="none" strike="noStrike" kern="1200" cap="none" spc="0" normalizeH="0" baseline="0" noProof="0" dirty="0">
              <a:ln>
                <a:noFill/>
              </a:ln>
              <a:solidFill>
                <a:srgbClr val="EB602B"/>
              </a:solidFill>
              <a:effectLst/>
              <a:uLnTx/>
              <a:uFillTx/>
              <a:latin typeface="Sylfaen" pitchFamily="18" charset="0"/>
              <a:cs typeface="Times New Roman" pitchFamily="18" charset="0"/>
            </a:endParaRP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94968" y="3244645"/>
            <a:ext cx="4173793" cy="15190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a-G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Sylfaen" pitchFamily="18" charset="0"/>
                <a:cs typeface="Times New Roman" pitchFamily="18" charset="0"/>
              </a:rPr>
              <a:t>გლიკოფიტები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a-G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Sylfaen" pitchFamily="18" charset="0"/>
                <a:cs typeface="Times New Roman" pitchFamily="18" charset="0"/>
              </a:rPr>
              <a:t>ვერ ეგუებიან დამლაშებულ ნიადაგს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a-GE" b="1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</a:p>
          <a:p>
            <a:pPr marL="171450" lvl="0" indent="-171450" algn="just">
              <a:lnSpc>
                <a:spcPct val="150000"/>
              </a:lnSpc>
              <a:spcBef>
                <a:spcPct val="20000"/>
              </a:spcBef>
            </a:pPr>
            <a:endParaRPr lang="ka-GE" b="1" dirty="0" smtClean="0">
              <a:solidFill>
                <a:schemeClr val="accent5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8265113">
            <a:off x="1753385" y="2558584"/>
            <a:ext cx="2292626" cy="121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705096">
            <a:off x="4798273" y="2615522"/>
            <a:ext cx="2292626" cy="113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945627" y="3333136"/>
            <a:ext cx="4198373" cy="12683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a-G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Sylfaen" pitchFamily="18" charset="0"/>
                <a:cs typeface="Times New Roman" pitchFamily="18" charset="0"/>
              </a:rPr>
              <a:t>ჰალოფიტები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ka-GE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  <a:lumOff val="25000"/>
                  </a:schemeClr>
                </a:solidFill>
                <a:effectLst/>
                <a:uLnTx/>
                <a:uFillTx/>
                <a:latin typeface="Sylfaen" pitchFamily="18" charset="0"/>
                <a:cs typeface="Times New Roman" pitchFamily="18" charset="0"/>
              </a:rPr>
              <a:t>ეგუებიან დამლაშებულ ნიადაგს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a-GE" b="1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Sylfaen" pitchFamily="18" charset="0"/>
                <a:cs typeface="Times New Roman" pitchFamily="18" charset="0"/>
              </a:rPr>
              <a:t> </a:t>
            </a:r>
          </a:p>
          <a:p>
            <a:pPr marL="171450" lvl="0" indent="-171450" algn="just">
              <a:lnSpc>
                <a:spcPct val="150000"/>
              </a:lnSpc>
              <a:spcBef>
                <a:spcPct val="20000"/>
              </a:spcBef>
            </a:pPr>
            <a:endParaRPr lang="ka-GE" b="1" dirty="0" smtClean="0">
              <a:solidFill>
                <a:schemeClr val="accent5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12955" y="5447071"/>
            <a:ext cx="8391832" cy="9389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171450" lvl="0" indent="-171450">
              <a:lnSpc>
                <a:spcPct val="150000"/>
              </a:lnSpc>
              <a:spcBef>
                <a:spcPct val="20000"/>
              </a:spcBef>
            </a:pPr>
            <a:r>
              <a:rPr lang="ka-GE" sz="2800" b="1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Sylfaen" pitchFamily="18" charset="0"/>
                <a:cs typeface="Times New Roman" pitchFamily="18" charset="0"/>
              </a:rPr>
              <a:t>უმაღლეს მცენარეთა  მხოლოდ 2%-ია ჰალოფიტი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ka-GE" b="1" dirty="0" smtClean="0">
                <a:solidFill>
                  <a:schemeClr val="accent5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lvl="0" indent="-171450" algn="just">
              <a:lnSpc>
                <a:spcPct val="150000"/>
              </a:lnSpc>
              <a:spcBef>
                <a:spcPct val="20000"/>
              </a:spcBef>
            </a:pPr>
            <a:endParaRPr lang="ka-GE" b="1" dirty="0" smtClean="0">
              <a:solidFill>
                <a:schemeClr val="accent5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886"/>
            <a:ext cx="8200103" cy="6813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07226" y="2846439"/>
            <a:ext cx="131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ოსმოსური</a:t>
            </a:r>
          </a:p>
          <a:p>
            <a:r>
              <a:rPr lang="ka-GE" b="1" dirty="0" smtClean="0"/>
              <a:t>სტრესი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88542" y="2816943"/>
            <a:ext cx="1686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იონური </a:t>
            </a:r>
          </a:p>
          <a:p>
            <a:r>
              <a:rPr lang="ka-GE" b="1" dirty="0" smtClean="0"/>
              <a:t>ტოქსიკურობა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20580" y="3347884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ჰალოფიტი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589639" y="4955458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გლიკოფიტი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95019" y="412955"/>
            <a:ext cx="4363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>
                <a:latin typeface="Sylfaen" pitchFamily="18" charset="0"/>
              </a:rPr>
              <a:t>მცენარის ორფაზიანი საპასუხო რეაქცია</a:t>
            </a:r>
          </a:p>
          <a:p>
            <a:r>
              <a:rPr lang="ka-GE" b="1" dirty="0" smtClean="0">
                <a:latin typeface="Sylfaen" pitchFamily="18" charset="0"/>
              </a:rPr>
              <a:t>დამლაშების მიმართ </a:t>
            </a:r>
            <a:endParaRPr lang="en-US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199" y="5766618"/>
            <a:ext cx="8401105" cy="1091382"/>
          </a:xfrm>
        </p:spPr>
        <p:txBody>
          <a:bodyPr/>
          <a:lstStyle/>
          <a:p>
            <a:pPr algn="just">
              <a:buNone/>
            </a:pPr>
            <a:r>
              <a:rPr lang="ka-GE" sz="1800" b="1" dirty="0" smtClean="0">
                <a:latin typeface="Sylfaen" pitchFamily="18" charset="0"/>
              </a:rPr>
              <a:t>დამლაშების მიმართ სხვადასხვა დონის მედეგობის მქონე მცენარეთა ზრდა განვითარების ინტენსივობა  ნიადაგში Cl</a:t>
            </a:r>
            <a:r>
              <a:rPr lang="ka-GE" sz="1800" b="1" baseline="30000" dirty="0" smtClean="0">
                <a:latin typeface="Sylfaen" pitchFamily="18" charset="0"/>
              </a:rPr>
              <a:t>-</a:t>
            </a:r>
            <a:r>
              <a:rPr lang="ka-GE" sz="1800" b="1" dirty="0" smtClean="0">
                <a:latin typeface="Sylfaen" pitchFamily="18" charset="0"/>
              </a:rPr>
              <a:t>-ის კონცენტრაციის ზრდის შესაბამისად</a:t>
            </a:r>
            <a:r>
              <a:rPr lang="en-US" sz="1800" b="1" dirty="0" smtClean="0">
                <a:latin typeface="Sylfaen" pitchFamily="18" charset="0"/>
              </a:rPr>
              <a:t>.</a:t>
            </a:r>
            <a:endParaRPr lang="en-US" sz="1800" dirty="0" smtClean="0">
              <a:latin typeface="Sylfaen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D04B0BA-0C2E-4580-B3C7-1D5ACE916FA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280" y="334759"/>
            <a:ext cx="7248525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858299" y="4218039"/>
            <a:ext cx="375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787446" y="4159045"/>
            <a:ext cx="36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2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81716" y="42032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3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58698" y="36281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b="1" dirty="0" smtClean="0"/>
              <a:t>4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47231" y="368709"/>
            <a:ext cx="601799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a-GE" sz="2000" b="1" dirty="0" smtClean="0">
                <a:latin typeface="Sylfaen" pitchFamily="18" charset="0"/>
              </a:rPr>
              <a:t>სიმინდი, ცერცვი, ციტრუსები</a:t>
            </a:r>
            <a:r>
              <a:rPr lang="en-US" sz="2000" b="1" dirty="0" smtClean="0">
                <a:latin typeface="Sylfaen" pitchFamily="18" charset="0"/>
              </a:rPr>
              <a:t> </a:t>
            </a:r>
            <a:r>
              <a:rPr lang="ka-GE" sz="2000" b="1" dirty="0" smtClean="0">
                <a:latin typeface="Sylfaen" pitchFamily="18" charset="0"/>
              </a:rPr>
              <a:t> და სხვა</a:t>
            </a:r>
          </a:p>
          <a:p>
            <a:pPr marL="342900" indent="-342900">
              <a:buAutoNum type="arabicPeriod"/>
            </a:pPr>
            <a:r>
              <a:rPr lang="ka-GE" sz="2000" b="1" dirty="0" smtClean="0">
                <a:latin typeface="Sylfaen" pitchFamily="18" charset="0"/>
              </a:rPr>
              <a:t>ბამბა, ქერი</a:t>
            </a:r>
          </a:p>
          <a:p>
            <a:pPr marL="342900" indent="-342900">
              <a:buAutoNum type="arabicPeriod"/>
            </a:pPr>
            <a:r>
              <a:rPr lang="ka-GE" sz="2000" b="1" dirty="0" smtClean="0">
                <a:latin typeface="Sylfaen" pitchFamily="18" charset="0"/>
              </a:rPr>
              <a:t>შაქრის ჭარხალი, ფინიკის პალმა</a:t>
            </a:r>
          </a:p>
          <a:p>
            <a:pPr marL="342900" indent="-342900">
              <a:buAutoNum type="arabicPeriod"/>
            </a:pPr>
            <a:r>
              <a:rPr lang="ka-GE" sz="2000" b="1" dirty="0" smtClean="0">
                <a:latin typeface="Sylfaen" pitchFamily="18" charset="0"/>
              </a:rPr>
              <a:t>მარილიანი ჭაობის მცენარე   (</a:t>
            </a:r>
            <a:r>
              <a:rPr lang="en-US" sz="2000" b="1" i="1" dirty="0" err="1" smtClean="0">
                <a:latin typeface="Sylfaen" pitchFamily="18" charset="0"/>
              </a:rPr>
              <a:t>Suaeda</a:t>
            </a:r>
            <a:r>
              <a:rPr lang="en-US" sz="2000" b="1" i="1" dirty="0" smtClean="0">
                <a:latin typeface="Sylfaen" pitchFamily="18" charset="0"/>
              </a:rPr>
              <a:t> maritima</a:t>
            </a:r>
            <a:r>
              <a:rPr lang="ka-GE" sz="2000" b="1" dirty="0" smtClean="0">
                <a:latin typeface="Sylfaen" pitchFamily="18" charset="0"/>
              </a:rPr>
              <a:t>),</a:t>
            </a:r>
            <a:r>
              <a:rPr lang="en-US" sz="2000" b="1" dirty="0" smtClean="0">
                <a:latin typeface="Sylfaen" pitchFamily="18" charset="0"/>
              </a:rPr>
              <a:t> </a:t>
            </a:r>
            <a:endParaRPr lang="ka-GE" sz="2000" b="1" dirty="0" smtClean="0">
              <a:latin typeface="Sylfaen" pitchFamily="18" charset="0"/>
            </a:endParaRPr>
          </a:p>
          <a:p>
            <a:pPr marL="342900" indent="-342900"/>
            <a:r>
              <a:rPr lang="ka-GE" sz="2000" b="1" dirty="0" smtClean="0">
                <a:latin typeface="Sylfaen" pitchFamily="18" charset="0"/>
              </a:rPr>
              <a:t>      თათაბო  (</a:t>
            </a:r>
            <a:r>
              <a:rPr lang="en-US" sz="2000" b="1" i="1" dirty="0" err="1" smtClean="0">
                <a:latin typeface="Sylfaen" pitchFamily="18" charset="0"/>
              </a:rPr>
              <a:t>Atriplex</a:t>
            </a:r>
            <a:r>
              <a:rPr lang="en-US" sz="2000" b="1" i="1" dirty="0" smtClean="0">
                <a:latin typeface="Sylfaen" pitchFamily="18" charset="0"/>
              </a:rPr>
              <a:t> </a:t>
            </a:r>
            <a:r>
              <a:rPr lang="en-US" sz="2000" b="1" i="1" dirty="0" err="1" smtClean="0">
                <a:latin typeface="Sylfaen" pitchFamily="18" charset="0"/>
              </a:rPr>
              <a:t>nummularia</a:t>
            </a:r>
            <a:r>
              <a:rPr lang="ka-GE" sz="2000" b="1" i="1" dirty="0" smtClean="0">
                <a:latin typeface="Sylfaen" pitchFamily="18" charset="0"/>
              </a:rPr>
              <a:t>) </a:t>
            </a:r>
            <a:endParaRPr lang="ka-GE" sz="2000" b="1" dirty="0" smtClean="0">
              <a:latin typeface="Sylfaen" pitchFamily="18" charset="0"/>
            </a:endParaRPr>
          </a:p>
          <a:p>
            <a:pPr marL="342900" indent="-34290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1">
      <a:dk1>
        <a:srgbClr val="1F497D"/>
      </a:dk1>
      <a:lt1>
        <a:srgbClr val="FFFFFF"/>
      </a:lt1>
      <a:dk2>
        <a:srgbClr val="2A63AC"/>
      </a:dk2>
      <a:lt2>
        <a:srgbClr val="1F497D"/>
      </a:lt2>
      <a:accent1>
        <a:srgbClr val="548DD4"/>
      </a:accent1>
      <a:accent2>
        <a:srgbClr val="F8F200"/>
      </a:accent2>
      <a:accent3>
        <a:srgbClr val="E6AF00"/>
      </a:accent3>
      <a:accent4>
        <a:srgbClr val="112845"/>
      </a:accent4>
      <a:accent5>
        <a:srgbClr val="0B1A2E"/>
      </a:accent5>
      <a:accent6>
        <a:srgbClr val="00355F"/>
      </a:accent6>
      <a:hlink>
        <a:srgbClr val="7F7F7F"/>
      </a:hlink>
      <a:folHlink>
        <a:srgbClr val="4F81B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6390</TotalTime>
  <Words>1326</Words>
  <Application>Microsoft Office PowerPoint</Application>
  <PresentationFormat>On-screen Show (4:3)</PresentationFormat>
  <Paragraphs>264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Blank</vt:lpstr>
      <vt:lpstr> </vt:lpstr>
      <vt:lpstr> </vt:lpstr>
      <vt:lpstr>ნიადაგის დამლაშების გამომწვევი მიზეზები</vt:lpstr>
      <vt:lpstr>ნიადაგის დამლაშების ტიპები  </vt:lpstr>
      <vt:lpstr>მარილიანობის  გაზომვა , მარილიანობის საზომი ერთეულები </vt:lpstr>
      <vt:lpstr>Slide 6</vt:lpstr>
      <vt:lpstr>Slide 7</vt:lpstr>
      <vt:lpstr>Slide 8</vt:lpstr>
      <vt:lpstr>Slide 9</vt:lpstr>
      <vt:lpstr>             ჰალოფიტების ტიპები:   </vt:lpstr>
      <vt:lpstr>1. მარილის დამგროვებელი </vt:lpstr>
      <vt:lpstr> ჭარბი მარილი ცენტრალურ ვაკუოლში გროვდება</vt:lpstr>
      <vt:lpstr>2. მარილის  გამომყოფი </vt:lpstr>
      <vt:lpstr>Slide 14</vt:lpstr>
      <vt:lpstr>3. მარილის დამბლოკავი</vt:lpstr>
      <vt:lpstr>დამლაშების დროს აქტიურდება:</vt:lpstr>
      <vt:lpstr>Slide 17</vt:lpstr>
      <vt:lpstr>Slide 18</vt:lpstr>
      <vt:lpstr>ოსმორეგულატორები ორგ. ნივთიერებებია, რომელთა უჯრედში არსებობა განაპირობებს მუდმივი ოსმოსური წნევის შენარჩუნებას  მცენარეში ახასიათებთ  შემდეგი თვისებები:</vt:lpstr>
      <vt:lpstr>ოსმორეგულატორების უმრავლესობა ამინომჟავური ბუნებისაა</vt:lpstr>
      <vt:lpstr>დასკვნა:</vt:lpstr>
      <vt:lpstr>გამოყენებული ლიტერატურა   </vt:lpstr>
      <vt:lpstr>Slide 23</vt:lpstr>
      <vt:lpstr>Slide 24</vt:lpstr>
      <vt:lpstr>Slide 25</vt:lpstr>
    </vt:vector>
  </TitlesOfParts>
  <Company>Dechert LLP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RIGHTS COUNCIL </dc:title>
  <dc:creator>Venara Dodashvili</dc:creator>
  <cp:lastModifiedBy>Eka</cp:lastModifiedBy>
  <cp:revision>670</cp:revision>
  <cp:lastPrinted>2016-11-11T14:18:07Z</cp:lastPrinted>
  <dcterms:created xsi:type="dcterms:W3CDTF">2014-03-13T07:31:17Z</dcterms:created>
  <dcterms:modified xsi:type="dcterms:W3CDTF">2017-02-09T16:43:56Z</dcterms:modified>
</cp:coreProperties>
</file>